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4"/>
  </p:notesMasterIdLst>
  <p:handoutMasterIdLst>
    <p:handoutMasterId r:id="rId45"/>
  </p:handoutMasterIdLst>
  <p:sldIdLst>
    <p:sldId id="297" r:id="rId5"/>
    <p:sldId id="265" r:id="rId6"/>
    <p:sldId id="266" r:id="rId7"/>
    <p:sldId id="267" r:id="rId8"/>
    <p:sldId id="268" r:id="rId9"/>
    <p:sldId id="298" r:id="rId10"/>
    <p:sldId id="301" r:id="rId11"/>
    <p:sldId id="302" r:id="rId12"/>
    <p:sldId id="307" r:id="rId13"/>
    <p:sldId id="304" r:id="rId14"/>
    <p:sldId id="305" r:id="rId15"/>
    <p:sldId id="272" r:id="rId16"/>
    <p:sldId id="269" r:id="rId17"/>
    <p:sldId id="331" r:id="rId18"/>
    <p:sldId id="309" r:id="rId19"/>
    <p:sldId id="312" r:id="rId20"/>
    <p:sldId id="316" r:id="rId21"/>
    <p:sldId id="317" r:id="rId22"/>
    <p:sldId id="318" r:id="rId23"/>
    <p:sldId id="319" r:id="rId24"/>
    <p:sldId id="320" r:id="rId25"/>
    <p:sldId id="327" r:id="rId26"/>
    <p:sldId id="321" r:id="rId27"/>
    <p:sldId id="283" r:id="rId28"/>
    <p:sldId id="328" r:id="rId29"/>
    <p:sldId id="286" r:id="rId30"/>
    <p:sldId id="277" r:id="rId31"/>
    <p:sldId id="329" r:id="rId32"/>
    <p:sldId id="325" r:id="rId33"/>
    <p:sldId id="279" r:id="rId34"/>
    <p:sldId id="285" r:id="rId35"/>
    <p:sldId id="270" r:id="rId36"/>
    <p:sldId id="333" r:id="rId37"/>
    <p:sldId id="334" r:id="rId38"/>
    <p:sldId id="335" r:id="rId39"/>
    <p:sldId id="330" r:id="rId40"/>
    <p:sldId id="336" r:id="rId41"/>
    <p:sldId id="332" r:id="rId42"/>
    <p:sldId id="337" r:id="rId43"/>
  </p:sldIdLst>
  <p:sldSz cx="12192000" cy="6858000"/>
  <p:notesSz cx="6797675" cy="9928225"/>
  <p:custDataLst>
    <p:tags r:id="rId46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pos="7296" userDrawn="1">
          <p15:clr>
            <a:srgbClr val="A4A3A4"/>
          </p15:clr>
        </p15:guide>
        <p15:guide id="6" orient="horz" pos="512" userDrawn="1">
          <p15:clr>
            <a:srgbClr val="A4A3A4"/>
          </p15:clr>
        </p15:guide>
        <p15:guide id="7" orient="horz" pos="728" userDrawn="1">
          <p15:clr>
            <a:srgbClr val="A4A3A4"/>
          </p15:clr>
        </p15:guide>
        <p15:guide id="8" orient="horz" pos="4144" userDrawn="1">
          <p15:clr>
            <a:srgbClr val="A4A3A4"/>
          </p15:clr>
        </p15:guide>
        <p15:guide id="9" orient="horz" pos="39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nggen DAI" initials="DD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82"/>
    <a:srgbClr val="0000FF"/>
    <a:srgbClr val="4CB5A7"/>
    <a:srgbClr val="50AAE6"/>
    <a:srgbClr val="5A6EB4"/>
    <a:srgbClr val="A00078"/>
    <a:srgbClr val="59D57F"/>
    <a:srgbClr val="241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1212" autoAdjust="0"/>
  </p:normalViewPr>
  <p:slideViewPr>
    <p:cSldViewPr>
      <p:cViewPr varScale="1">
        <p:scale>
          <a:sx n="108" d="100"/>
          <a:sy n="108" d="100"/>
        </p:scale>
        <p:origin x="144" y="360"/>
      </p:cViewPr>
      <p:guideLst>
        <p:guide orient="horz" pos="2328"/>
        <p:guide pos="3840"/>
        <p:guide orient="horz" pos="240"/>
        <p:guide pos="384"/>
        <p:guide pos="7296"/>
        <p:guide orient="horz" pos="512"/>
        <p:guide orient="horz" pos="728"/>
        <p:guide orient="horz" pos="4144"/>
        <p:guide orient="horz" pos="393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190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gs" Target="tags/tag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dataset splitting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81C-4EC8-90B1-F6C2E935F93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81C-4EC8-90B1-F6C2E935F93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DEA-4D93-9639-C56F1F8D88EF}"/>
              </c:ext>
            </c:extLst>
          </c:dPt>
          <c:dLbls>
            <c:dLbl>
              <c:idx val="2"/>
              <c:layout>
                <c:manualLayout>
                  <c:x val="4.6118392813955496E-3"/>
                  <c:y val="3.333333333333333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CDEA-4D93-9639-C56F1F8D88EF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solidFill>
                <a:srgbClr val="FFFFFF"/>
              </a:solidFill>
              <a:ln>
                <a:solidFill>
                  <a:srgbClr val="000000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valid</c:v>
                </c:pt>
                <c:pt idx="2">
                  <c:v>test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4881</c:v>
                </c:pt>
                <c:pt idx="1">
                  <c:v>1085</c:v>
                </c:pt>
                <c:pt idx="2">
                  <c:v>1508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DEA-4D93-9639-C56F1F8D88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29025" y="508000"/>
            <a:ext cx="2733675" cy="30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pic>
        <p:nvPicPr>
          <p:cNvPr id="9219" name="Picture 6" descr="KITlogo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3" y="117475"/>
            <a:ext cx="1071562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 Box 7"/>
          <p:cNvSpPr txBox="1">
            <a:spLocks noChangeArrowheads="1"/>
          </p:cNvSpPr>
          <p:nvPr/>
        </p:nvSpPr>
        <p:spPr bwMode="auto">
          <a:xfrm>
            <a:off x="536575" y="9264651"/>
            <a:ext cx="286226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The Research University in </a:t>
            </a:r>
            <a:r>
              <a:rPr lang="de-DE" altLang="de-DE" sz="800" dirty="0" err="1"/>
              <a:t>the</a:t>
            </a:r>
            <a:r>
              <a:rPr lang="de-DE" altLang="de-DE" sz="800" dirty="0"/>
              <a:t> Helmholtz </a:t>
            </a:r>
            <a:r>
              <a:rPr lang="de-DE" altLang="de-DE" sz="800" dirty="0" err="1"/>
              <a:t>Association</a:t>
            </a:r>
            <a:endParaRPr lang="de-DE" altLang="de-DE" sz="800" dirty="0"/>
          </a:p>
        </p:txBody>
      </p:sp>
    </p:spTree>
    <p:extLst>
      <p:ext uri="{BB962C8B-B14F-4D97-AF65-F5344CB8AC3E}">
        <p14:creationId xmlns:p14="http://schemas.microsoft.com/office/powerpoint/2010/main" val="3792086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10.png>
</file>

<file path=ppt/media/image42.png>
</file>

<file path=ppt/media/image43.png>
</file>

<file path=ppt/media/image4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E225E63-BC6F-4509-A4FF-CC26598C5A1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17932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afternoon, everyone…</a:t>
            </a:r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006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 will introduce the points step by step,</a:t>
            </a:r>
            <a:r>
              <a:rPr lang="en-US" altLang="zh-CN" baseline="0" dirty="0" smtClean="0"/>
              <a:t> </a:t>
            </a:r>
            <a:r>
              <a:rPr lang="en-US" altLang="zh-CN" dirty="0" smtClean="0"/>
              <a:t>from the original motivation to final conclusion.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5623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first thing is the stent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8254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That's why there is a project called Stent4Tomorrow, which aims to improve the manufacturing system of medical productions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the stent is the metal wire in a braiding form, </a:t>
            </a:r>
          </a:p>
          <a:p>
            <a:r>
              <a:rPr lang="en-US" altLang="zh-CN" dirty="0" smtClean="0"/>
              <a:t>the mandrel is the black one supporting the stent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now, I label a pitch. when every pitch is in good geometric shape, 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626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But there are several issues: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When an image is resized, its pixel information is changed. 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822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achieve</a:t>
            </a:r>
            <a:r>
              <a:rPr lang="en-US" altLang="zh-CN" baseline="0" dirty="0" smtClean="0"/>
              <a:t> my</a:t>
            </a:r>
            <a:r>
              <a:rPr lang="en-US" altLang="zh-CN" dirty="0" smtClean="0"/>
              <a:t> goal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7167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069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top 70 straight lines in terms of probability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959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F-Clip: Fully Convolutional line parsing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Prof. Dr. Max Mustermann | Musterfakultät</a:t>
            </a:r>
            <a:endParaRPr lang="de-DE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E225E63-BC6F-4509-A4FF-CC26598C5A13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9246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AEFD525-BCAF-4E04-BF13-58861455FC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82" b="1"/>
          <a:stretch/>
        </p:blipFill>
        <p:spPr>
          <a:xfrm>
            <a:off x="89341" y="3657600"/>
            <a:ext cx="12028388" cy="27509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529167" y="6475414"/>
            <a:ext cx="4893733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The Research University</a:t>
            </a:r>
            <a:r>
              <a:rPr lang="de-DE" altLang="de-DE" sz="800" baseline="0" dirty="0"/>
              <a:t> in </a:t>
            </a:r>
            <a:r>
              <a:rPr lang="de-DE" altLang="de-DE" sz="800" baseline="0" dirty="0" err="1"/>
              <a:t>the</a:t>
            </a:r>
            <a:r>
              <a:rPr lang="de-DE" altLang="de-DE" sz="800" baseline="0" dirty="0"/>
              <a:t> Helmholtz </a:t>
            </a:r>
            <a:r>
              <a:rPr lang="de-DE" altLang="de-DE" sz="800" baseline="0" dirty="0" err="1"/>
              <a:t>Association</a:t>
            </a:r>
            <a:endParaRPr lang="de-DE" altLang="de-DE" sz="800" dirty="0"/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9757834" y="6497639"/>
            <a:ext cx="230293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pic>
        <p:nvPicPr>
          <p:cNvPr id="10" name="Picture 14" descr="ITIV-logo_color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567" y="368301"/>
            <a:ext cx="560099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5"/>
          <p:cNvSpPr>
            <a:spLocks noChangeArrowheads="1"/>
          </p:cNvSpPr>
          <p:nvPr/>
        </p:nvSpPr>
        <p:spPr bwMode="auto">
          <a:xfrm>
            <a:off x="5856817" y="1268414"/>
            <a:ext cx="60960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 dirty="0" err="1"/>
              <a:t>Directors</a:t>
            </a:r>
            <a:endParaRPr lang="de-DE" altLang="de-DE" sz="1400" b="1" dirty="0"/>
          </a:p>
          <a:p>
            <a:pPr algn="r" eaLnBrk="1" hangingPunct="1">
              <a:defRPr/>
            </a:pPr>
            <a:r>
              <a:rPr lang="de-DE" altLang="de-DE" sz="1400" dirty="0"/>
              <a:t>Prof. Dr.-Ing. Dr. h. c. J. Becker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Dr.-Ing. E. Sax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 </a:t>
            </a:r>
            <a:r>
              <a:rPr lang="de-DE" altLang="de-DE" sz="1400" dirty="0" err="1"/>
              <a:t>rer</a:t>
            </a:r>
            <a:r>
              <a:rPr lang="de-DE" altLang="de-DE" sz="1400" dirty="0"/>
              <a:t>. nat. W. Stork </a:t>
            </a:r>
          </a:p>
          <a:p>
            <a:pPr algn="r" eaLnBrk="1" hangingPunct="1">
              <a:defRPr/>
            </a:pPr>
            <a:r>
              <a:rPr lang="de-DE" altLang="de-DE" sz="1400" b="1" dirty="0" err="1"/>
              <a:t>Supervising</a:t>
            </a:r>
            <a:r>
              <a:rPr lang="de-DE" altLang="de-DE" sz="1400" b="1" dirty="0"/>
              <a:t> Tutors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4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M.Sc. </a:t>
            </a:r>
            <a:r>
              <a:rPr lang="de-DE" altLang="de-DE" sz="1400" b="0" dirty="0"/>
              <a:t>Benedikt Haas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8015818" y="414338"/>
            <a:ext cx="28892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/>
              <a:t>Institut für Technik der </a:t>
            </a:r>
          </a:p>
          <a:p>
            <a:pPr algn="r" eaLnBrk="1" hangingPunct="1">
              <a:defRPr/>
            </a:pPr>
            <a:r>
              <a:rPr lang="de-DE" altLang="de-DE" sz="1400"/>
              <a:t>Informationsverarbeitung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27051" y="1268414"/>
            <a:ext cx="11186583" cy="649287"/>
          </a:xfr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rPr lang="zh-CN" altLang="en-US" dirty="0"/>
              <a:t>单击此处编辑母版标题样式</a:t>
            </a:r>
            <a:endParaRPr lang="de-DE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529167" y="2232026"/>
            <a:ext cx="11161184" cy="620713"/>
          </a:xfrm>
        </p:spPr>
        <p:txBody>
          <a:bodyPr/>
          <a:lstStyle>
            <a:lvl1pPr marL="0" indent="0">
              <a:spcBef>
                <a:spcPct val="0"/>
              </a:spcBef>
              <a:buFontTx/>
              <a:buNone/>
              <a:defRPr sz="1800" b="1">
                <a:solidFill>
                  <a:srgbClr val="000000"/>
                </a:solidFill>
              </a:defRPr>
            </a:lvl1pPr>
          </a:lstStyle>
          <a:p>
            <a:r>
              <a:rPr lang="zh-CN" altLang="en-US" dirty="0"/>
              <a:t>单击此处编辑母版副标题样式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44" y="335984"/>
            <a:ext cx="1470100" cy="666924"/>
          </a:xfrm>
          <a:prstGeom prst="rect">
            <a:avLst/>
          </a:prstGeom>
        </p:spPr>
      </p:pic>
      <p:sp>
        <p:nvSpPr>
          <p:cNvPr id="9" name="AutoShape 19"/>
          <p:cNvSpPr>
            <a:spLocks noChangeArrowheads="1"/>
          </p:cNvSpPr>
          <p:nvPr/>
        </p:nvSpPr>
        <p:spPr bwMode="auto">
          <a:xfrm>
            <a:off x="681567" y="4508501"/>
            <a:ext cx="10847917" cy="1152525"/>
          </a:xfrm>
          <a:prstGeom prst="roundRect">
            <a:avLst>
              <a:gd name="adj" fmla="val 16667"/>
            </a:avLst>
          </a:prstGeom>
          <a:solidFill>
            <a:schemeClr val="bg1">
              <a:alpha val="5882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b="1" dirty="0"/>
              <a:t>Evaluation of Image-Based Approaches </a:t>
            </a:r>
            <a:r>
              <a:rPr lang="en-US" b="1" dirty="0">
                <a:solidFill>
                  <a:srgbClr val="0000FF"/>
                </a:solidFill>
              </a:rPr>
              <a:t>Extracting</a:t>
            </a:r>
            <a:r>
              <a:rPr lang="en-US" b="1" dirty="0"/>
              <a:t> a Mandrel’s </a:t>
            </a:r>
            <a:r>
              <a:rPr lang="en-US" b="1" dirty="0">
                <a:solidFill>
                  <a:srgbClr val="0000FF"/>
                </a:solidFill>
              </a:rPr>
              <a:t>Borders</a:t>
            </a:r>
            <a:r>
              <a:rPr lang="en-US" b="1" dirty="0"/>
              <a:t> </a:t>
            </a:r>
          </a:p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b="1" dirty="0"/>
              <a:t>Using </a:t>
            </a:r>
            <a:r>
              <a:rPr lang="en-US" b="1" dirty="0">
                <a:solidFill>
                  <a:srgbClr val="0000FF"/>
                </a:solidFill>
              </a:rPr>
              <a:t>Machine Vision</a:t>
            </a:r>
            <a:endParaRPr lang="de-DE" altLang="de-DE" sz="29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51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47C4A97-1B1E-4FB1-AE89-3993682B43D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30360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1793BC1D-4543-410D-9A1E-48BAEFC5FE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558574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79418" y="333375"/>
            <a:ext cx="2785533" cy="57594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20700" y="333375"/>
            <a:ext cx="8155517" cy="5759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492B338-FBEC-426B-B252-51E8DFFD46E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07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8C2E393-3E0F-4AFC-913C-0F63ABEACC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82" b="1"/>
          <a:stretch/>
        </p:blipFill>
        <p:spPr>
          <a:xfrm>
            <a:off x="89341" y="3657600"/>
            <a:ext cx="12028388" cy="27509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529167" y="6475414"/>
            <a:ext cx="4893733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The Research University</a:t>
            </a:r>
            <a:r>
              <a:rPr lang="de-DE" altLang="de-DE" sz="800" baseline="0" dirty="0"/>
              <a:t> in </a:t>
            </a:r>
            <a:r>
              <a:rPr lang="de-DE" altLang="de-DE" sz="800" baseline="0" dirty="0" err="1"/>
              <a:t>the</a:t>
            </a:r>
            <a:r>
              <a:rPr lang="de-DE" altLang="de-DE" sz="800" baseline="0" dirty="0"/>
              <a:t> Helmholtz </a:t>
            </a:r>
            <a:r>
              <a:rPr lang="de-DE" altLang="de-DE" sz="800" baseline="0" dirty="0" err="1"/>
              <a:t>Association</a:t>
            </a:r>
            <a:endParaRPr lang="de-DE" altLang="de-DE" sz="800" dirty="0"/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9757834" y="6497639"/>
            <a:ext cx="230293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pic>
        <p:nvPicPr>
          <p:cNvPr id="10" name="Picture 14" descr="ITIV-logo_color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567" y="368301"/>
            <a:ext cx="560099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5"/>
          <p:cNvSpPr>
            <a:spLocks noChangeArrowheads="1"/>
          </p:cNvSpPr>
          <p:nvPr/>
        </p:nvSpPr>
        <p:spPr bwMode="auto">
          <a:xfrm>
            <a:off x="5856817" y="1268414"/>
            <a:ext cx="6096000" cy="116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 dirty="0" err="1"/>
              <a:t>Directors</a:t>
            </a:r>
            <a:endParaRPr lang="de-DE" altLang="de-DE" sz="1400" b="1" dirty="0"/>
          </a:p>
          <a:p>
            <a:pPr algn="r" eaLnBrk="1" hangingPunct="1">
              <a:defRPr/>
            </a:pPr>
            <a:r>
              <a:rPr lang="de-DE" altLang="de-DE" sz="1400" dirty="0"/>
              <a:t>Prof. Dr.-Ing. Dr. h. c. J. Becker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Dr.-Ing. E. Sax</a:t>
            </a:r>
          </a:p>
          <a:p>
            <a:pPr algn="r" eaLnBrk="1" hangingPunct="1">
              <a:defRPr/>
            </a:pPr>
            <a:r>
              <a:rPr lang="de-DE" altLang="de-DE" sz="1400" dirty="0"/>
              <a:t>Prof. Dr. </a:t>
            </a:r>
            <a:r>
              <a:rPr lang="de-DE" altLang="de-DE" sz="1400" dirty="0" err="1"/>
              <a:t>rer</a:t>
            </a:r>
            <a:r>
              <a:rPr lang="de-DE" altLang="de-DE" sz="1400" dirty="0"/>
              <a:t>. nat. W. Stork </a:t>
            </a:r>
          </a:p>
          <a:p>
            <a:pPr algn="r" eaLnBrk="1" hangingPunct="1">
              <a:defRPr/>
            </a:pPr>
            <a:r>
              <a:rPr lang="de-DE" altLang="de-DE" sz="1400" b="1" dirty="0" err="1"/>
              <a:t>Supervising</a:t>
            </a:r>
            <a:r>
              <a:rPr lang="de-DE" altLang="de-DE" sz="1400" b="1" dirty="0"/>
              <a:t> Tutors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8015818" y="414338"/>
            <a:ext cx="28892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/>
              <a:t>Institut für Technik der </a:t>
            </a:r>
          </a:p>
          <a:p>
            <a:pPr algn="r" eaLnBrk="1" hangingPunct="1">
              <a:defRPr/>
            </a:pPr>
            <a:r>
              <a:rPr lang="de-DE" altLang="de-DE" sz="1400"/>
              <a:t>Informationsverarbeitung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27051" y="1268414"/>
            <a:ext cx="11186583" cy="649287"/>
          </a:xfr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529167" y="2232026"/>
            <a:ext cx="11161184" cy="620713"/>
          </a:xfrm>
        </p:spPr>
        <p:txBody>
          <a:bodyPr/>
          <a:lstStyle>
            <a:lvl1pPr marL="0" indent="0">
              <a:spcBef>
                <a:spcPct val="0"/>
              </a:spcBef>
              <a:buFontTx/>
              <a:buNone/>
              <a:defRPr sz="18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44" y="335984"/>
            <a:ext cx="1470100" cy="666924"/>
          </a:xfrm>
          <a:prstGeom prst="rect">
            <a:avLst/>
          </a:prstGeom>
        </p:spPr>
      </p:pic>
      <p:sp>
        <p:nvSpPr>
          <p:cNvPr id="13" name="AutoShape 19">
            <a:extLst>
              <a:ext uri="{FF2B5EF4-FFF2-40B4-BE49-F238E27FC236}">
                <a16:creationId xmlns:a16="http://schemas.microsoft.com/office/drawing/2014/main" xmlns="" id="{F36CBBEF-0B1E-428A-8F88-589EC80F1F4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81567" y="4508501"/>
            <a:ext cx="10847917" cy="1152525"/>
          </a:xfrm>
          <a:prstGeom prst="roundRect">
            <a:avLst>
              <a:gd name="adj" fmla="val 16667"/>
            </a:avLst>
          </a:prstGeom>
          <a:solidFill>
            <a:schemeClr val="bg1">
              <a:alpha val="5882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dirty="0"/>
              <a:t>Evaluation of Image-Based Approaches </a:t>
            </a:r>
            <a:r>
              <a:rPr lang="en-US" b="0" dirty="0">
                <a:solidFill>
                  <a:srgbClr val="0000FF"/>
                </a:solidFill>
              </a:rPr>
              <a:t>Extracting</a:t>
            </a:r>
            <a:r>
              <a:rPr lang="en-US" b="1" dirty="0"/>
              <a:t> </a:t>
            </a:r>
            <a:r>
              <a:rPr lang="en-US" b="0" dirty="0"/>
              <a:t>a Mandrel’s </a:t>
            </a:r>
            <a:r>
              <a:rPr lang="en-US" b="0" dirty="0">
                <a:solidFill>
                  <a:srgbClr val="0000FF"/>
                </a:solidFill>
              </a:rPr>
              <a:t>Borders</a:t>
            </a:r>
            <a:r>
              <a:rPr lang="en-US" b="1" dirty="0"/>
              <a:t> </a:t>
            </a:r>
          </a:p>
          <a:p>
            <a:pPr algn="ctr">
              <a:spcBef>
                <a:spcPct val="0"/>
              </a:spcBef>
              <a:buSzTx/>
              <a:buFontTx/>
              <a:buNone/>
            </a:pPr>
            <a:r>
              <a:rPr lang="en-US" dirty="0"/>
              <a:t>Using </a:t>
            </a:r>
            <a:r>
              <a:rPr lang="en-US" b="0" dirty="0">
                <a:solidFill>
                  <a:srgbClr val="0000FF"/>
                </a:solidFill>
              </a:rPr>
              <a:t>Machine Vision</a:t>
            </a:r>
            <a:endParaRPr lang="de-DE" altLang="de-DE" sz="29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462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5" name="Gerade Verbindung 11"/>
          <p:cNvCxnSpPr/>
          <p:nvPr userDrawn="1"/>
        </p:nvCxnSpPr>
        <p:spPr>
          <a:xfrm>
            <a:off x="119336" y="6252389"/>
            <a:ext cx="11953328" cy="0"/>
          </a:xfrm>
          <a:prstGeom prst="line">
            <a:avLst/>
          </a:prstGeom>
          <a:noFill/>
          <a:ln w="12700" cap="flat" cmpd="sng" algn="ctr">
            <a:solidFill>
              <a:srgbClr val="D9D9D9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3107383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469467" cy="48942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5484" y="1198563"/>
            <a:ext cx="5469467" cy="48942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C0C7D4D6-C092-4D8A-8831-66F41BC176C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0558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xmlns="" id="{69D6C3C9-034A-4205-9941-645A92F0977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61486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/>
              <a:t>Prof. Max Mustermann – Präsentationstitel</a:t>
            </a:r>
          </a:p>
        </p:txBody>
      </p:sp>
    </p:spTree>
    <p:extLst>
      <p:ext uri="{BB962C8B-B14F-4D97-AF65-F5344CB8AC3E}">
        <p14:creationId xmlns:p14="http://schemas.microsoft.com/office/powerpoint/2010/main" val="1241608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xmlns="" id="{F032886F-0D42-4EC0-98A0-786C2D3BB9F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734267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xmlns="" id="{8AD94698-CA54-4677-AEA9-0066D48E987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838665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C688051-1EF3-4ED1-8FAD-A25E1A078FB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2254251" y="6454776"/>
            <a:ext cx="5746749" cy="360363"/>
          </a:xfrm>
          <a:ln/>
        </p:spPr>
        <p:txBody>
          <a:bodyPr/>
          <a:lstStyle>
            <a:lvl1pPr>
              <a:defRPr/>
            </a:lvl1pPr>
          </a:lstStyle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70707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20701" y="333376"/>
            <a:ext cx="9215967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Folientitel durch klicken hinzufügen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2818" y="1198563"/>
            <a:ext cx="11142133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Karlsruhe Institute </a:t>
            </a:r>
            <a:r>
              <a:rPr lang="de-DE" altLang="de-DE" dirty="0" err="1"/>
              <a:t>of</a:t>
            </a:r>
            <a:r>
              <a:rPr lang="de-DE" altLang="de-DE" dirty="0"/>
              <a:t> Technology (KIT).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54251" y="6454776"/>
            <a:ext cx="5568949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900" smtClean="0"/>
            </a:lvl1pPr>
          </a:lstStyle>
          <a:p>
            <a:pPr>
              <a:defRPr/>
            </a:pPr>
            <a:r>
              <a:rPr lang="de-DE" altLang="de-DE"/>
              <a:t>Prof. Max Mustermann – Präsentationstitel</a:t>
            </a:r>
          </a:p>
        </p:txBody>
      </p:sp>
      <p:sp>
        <p:nvSpPr>
          <p:cNvPr id="1030" name="Text Box 10"/>
          <p:cNvSpPr txBox="1">
            <a:spLocks noChangeArrowheads="1"/>
          </p:cNvSpPr>
          <p:nvPr/>
        </p:nvSpPr>
        <p:spPr bwMode="auto">
          <a:xfrm>
            <a:off x="7835900" y="6453188"/>
            <a:ext cx="3829051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de-DE" altLang="de-DE" sz="900"/>
              <a:t>Institut für Technik der Informationsverarbeitung (ITIV)</a:t>
            </a:r>
          </a:p>
        </p:txBody>
      </p:sp>
      <p:sp>
        <p:nvSpPr>
          <p:cNvPr id="1031" name="Text Box 11"/>
          <p:cNvSpPr txBox="1">
            <a:spLocks noChangeArrowheads="1"/>
          </p:cNvSpPr>
          <p:nvPr/>
        </p:nvSpPr>
        <p:spPr bwMode="auto">
          <a:xfrm>
            <a:off x="334434" y="6453188"/>
            <a:ext cx="433917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fld id="{B5C0AEC5-D042-44F3-AA01-F2C5996D3B6E}" type="slidenum">
              <a:rPr lang="de-DE" altLang="de-DE" sz="900" b="1"/>
              <a:pPr eaLnBrk="1" hangingPunct="1">
                <a:spcBef>
                  <a:spcPct val="50000"/>
                </a:spcBef>
              </a:pPr>
              <a:t>‹#›</a:t>
            </a:fld>
            <a:endParaRPr lang="de-DE" altLang="de-DE" sz="900" b="1"/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911425" y="6477886"/>
            <a:ext cx="1157817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A880DFB-F295-4D3C-B1B9-7002415EE8E8}" type="datetime1">
              <a:rPr lang="de-DE" altLang="de-DE" sz="900"/>
              <a:pPr eaLnBrk="1" hangingPunct="1"/>
              <a:t>04.11.2022</a:t>
            </a:fld>
            <a:endParaRPr lang="de-DE" altLang="de-DE" sz="900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04" y="361090"/>
            <a:ext cx="1177672" cy="534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3" r:id="rId2"/>
    <p:sldLayoutId id="2147483673" r:id="rId3"/>
    <p:sldLayoutId id="2147483675" r:id="rId4"/>
    <p:sldLayoutId id="2147483677" r:id="rId5"/>
    <p:sldLayoutId id="2147483674" r:id="rId6"/>
    <p:sldLayoutId id="2147483678" r:id="rId7"/>
    <p:sldLayoutId id="2147483676" r:id="rId8"/>
    <p:sldLayoutId id="2147483679" r:id="rId9"/>
    <p:sldLayoutId id="2147483680" r:id="rId10"/>
    <p:sldLayoutId id="2147483681" r:id="rId11"/>
    <p:sldLayoutId id="2147483682" r:id="rId12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SzPct val="70000"/>
        <a:buBlip>
          <a:blip r:embed="rId15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8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5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2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256" userDrawn="1">
          <p15:clr>
            <a:srgbClr val="F26B43"/>
          </p15:clr>
        </p15:guide>
        <p15:guide id="4" pos="384" userDrawn="1">
          <p15:clr>
            <a:srgbClr val="F26B43"/>
          </p15:clr>
        </p15:guide>
        <p15:guide id="5" pos="7296" userDrawn="1">
          <p15:clr>
            <a:srgbClr val="F26B43"/>
          </p15:clr>
        </p15:guide>
        <p15:guide id="6" orient="horz" pos="512" userDrawn="1">
          <p15:clr>
            <a:srgbClr val="F26B43"/>
          </p15:clr>
        </p15:guide>
        <p15:guide id="7" orient="horz" pos="728" userDrawn="1">
          <p15:clr>
            <a:srgbClr val="F26B43"/>
          </p15:clr>
        </p15:guide>
        <p15:guide id="8" orient="horz" pos="4144" userDrawn="1">
          <p15:clr>
            <a:srgbClr val="F26B43"/>
          </p15:clr>
        </p15:guide>
        <p15:guide id="9" orient="horz" pos="39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lbi.nih.gov/health/stents/during" TargetMode="External"/><Relationship Id="rId2" Type="http://schemas.openxmlformats.org/officeDocument/2006/relationships/hyperlink" Target="https://www.destatis.de/DE/Themen/Gesellschaft-Umwelt/Gesundheit/Todesursachen/_inhalt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.org/10.1109/ICECCME52200.2021.9590830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ICIP.2011.6116138" TargetMode="External"/><Relationship Id="rId2" Type="http://schemas.openxmlformats.org/officeDocument/2006/relationships/hyperlink" Target="https://doi.org/10.1109/TPAMI.2008.300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.org/10.1109/ICIP.2015.7350850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ICCV.2019.00105" TargetMode="External"/><Relationship Id="rId2" Type="http://schemas.openxmlformats.org/officeDocument/2006/relationships/hyperlink" Target="https://doi.org/10.1109/CVPR.2017.620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.org/10.1007/978-3-030-58542-6_2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ersonal.psu.edu/jol2/hmm.html" TargetMode="External"/><Relationship Id="rId2" Type="http://schemas.openxmlformats.org/officeDocument/2006/relationships/hyperlink" Target="https://doi.org/10.1016/j.neucom.2022.07.026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99BFEB-273B-4CC3-A4C1-D07282CF9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051" y="1268414"/>
            <a:ext cx="8919633" cy="649287"/>
          </a:xfrm>
        </p:spPr>
        <p:txBody>
          <a:bodyPr/>
          <a:lstStyle/>
          <a:p>
            <a:r>
              <a:rPr lang="de-DE" altLang="de-DE" dirty="0"/>
              <a:t>Master Thesis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B7F72A9-674F-4CC7-B807-81E9821EA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167" y="2232026"/>
            <a:ext cx="8919633" cy="620713"/>
          </a:xfrm>
        </p:spPr>
        <p:txBody>
          <a:bodyPr/>
          <a:lstStyle/>
          <a:p>
            <a:r>
              <a:rPr lang="de-DE" altLang="de-DE" dirty="0">
                <a:solidFill>
                  <a:schemeClr val="tx1"/>
                </a:solidFill>
              </a:rPr>
              <a:t>cand. </a:t>
            </a:r>
            <a:r>
              <a:rPr lang="de-DE" altLang="de-DE" dirty="0" err="1">
                <a:solidFill>
                  <a:schemeClr val="tx1"/>
                </a:solidFill>
              </a:rPr>
              <a:t>el</a:t>
            </a:r>
            <a:r>
              <a:rPr lang="de-DE" altLang="de-DE" dirty="0">
                <a:solidFill>
                  <a:schemeClr val="tx1"/>
                </a:solidFill>
              </a:rPr>
              <a:t>. Dinggen Dai</a:t>
            </a:r>
          </a:p>
          <a:p>
            <a:r>
              <a:rPr lang="de-DE" altLang="de-DE" dirty="0">
                <a:solidFill>
                  <a:schemeClr val="tx1"/>
                </a:solidFill>
              </a:rPr>
              <a:t>02.11.2022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595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6F18BE-D42F-40F8-971A-D6088603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2.1.2 Classic: top-down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EDB6B8-CD3C-444E-97D6-D317DE6F90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MCMLSD (CVPR 2017) [7]</a:t>
            </a:r>
          </a:p>
          <a:p>
            <a:r>
              <a:rPr lang="de-DE" dirty="0"/>
              <a:t>Stage 1 PHT: global probabilistic Hough Transformation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D0EE5219-03CE-4C2B-A10B-C686F0228C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34" y="2760421"/>
            <a:ext cx="5135032" cy="343222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52672-92FF-4F37-80DF-57E707BF1F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326C1AA-A020-473F-81AB-6499AAFD4B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784" y="2773557"/>
            <a:ext cx="5130211" cy="3429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内容占位符 3"/>
          <p:cNvSpPr txBox="1">
            <a:spLocks/>
          </p:cNvSpPr>
          <p:nvPr/>
        </p:nvSpPr>
        <p:spPr bwMode="auto">
          <a:xfrm>
            <a:off x="6195484" y="1198563"/>
            <a:ext cx="5844116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altLang="zh-CN" dirty="0"/>
              <a:t>Stage 2 </a:t>
            </a:r>
            <a:r>
              <a:rPr lang="de-DE" altLang="zh-CN" b="1" dirty="0"/>
              <a:t>MCM</a:t>
            </a:r>
            <a:r>
              <a:rPr lang="de-DE" altLang="zh-CN" dirty="0"/>
              <a:t>: Markov Chain Marginal</a:t>
            </a:r>
          </a:p>
          <a:p>
            <a:pPr lvl="1"/>
            <a:r>
              <a:rPr lang="de-DE" altLang="zh-CN" dirty="0"/>
              <a:t>Markov chain model: </a:t>
            </a:r>
            <a:r>
              <a:rPr lang="en-US" altLang="zh-CN" dirty="0"/>
              <a:t>over </a:t>
            </a:r>
            <a:r>
              <a:rPr lang="en-US" altLang="zh-CN" b="1" dirty="0"/>
              <a:t>the sequence of points</a:t>
            </a:r>
            <a:r>
              <a:rPr lang="en-US" altLang="zh-CN" dirty="0"/>
              <a:t> on the line </a:t>
            </a:r>
          </a:p>
          <a:p>
            <a:pPr lvl="1"/>
            <a:r>
              <a:rPr lang="en-US" altLang="zh-CN" dirty="0"/>
              <a:t>Label the line with </a:t>
            </a:r>
            <a:r>
              <a:rPr lang="en-US" altLang="zh-CN" b="1" dirty="0"/>
              <a:t>probability</a:t>
            </a:r>
          </a:p>
          <a:p>
            <a:pPr lvl="1"/>
            <a:endParaRPr lang="de-DE" altLang="zh-CN" dirty="0"/>
          </a:p>
          <a:p>
            <a:pPr lvl="1"/>
            <a:endParaRPr lang="zh-CN" altLang="en-US" kern="0" dirty="0"/>
          </a:p>
        </p:txBody>
      </p:sp>
      <p:cxnSp>
        <p:nvCxnSpPr>
          <p:cNvPr id="11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30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733A6A6B-A505-4BD3-AC97-D1BCF318F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609" y="2934269"/>
            <a:ext cx="4419600" cy="27658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6F18BE-D42F-40F8-971A-D6088603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2.2 Deep learning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52672-92FF-4F37-80DF-57E707BF1F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D4837A7F-68F3-49F2-AE35-8B6F29D44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6" y="1198563"/>
            <a:ext cx="5801783" cy="4821237"/>
          </a:xfrm>
        </p:spPr>
        <p:txBody>
          <a:bodyPr/>
          <a:lstStyle/>
          <a:p>
            <a:r>
              <a:rPr lang="de-DE" dirty="0"/>
              <a:t>HT-LCNN (ECCV 2020) [8]</a:t>
            </a:r>
          </a:p>
          <a:p>
            <a:pPr lvl="1"/>
            <a:r>
              <a:rPr lang="de-DE" altLang="zh-CN" dirty="0"/>
              <a:t>based on LCNN (ICCV 2019) [9]</a:t>
            </a:r>
          </a:p>
          <a:p>
            <a:pPr lvl="1"/>
            <a:r>
              <a:rPr lang="de-DE" altLang="zh-CN" dirty="0"/>
              <a:t>add a Hough Transfrom block</a:t>
            </a:r>
          </a:p>
          <a:p>
            <a:r>
              <a:rPr lang="de-DE" dirty="0"/>
              <a:t>O</a:t>
            </a:r>
            <a:r>
              <a:rPr lang="en-US" altLang="zh-CN" dirty="0" err="1"/>
              <a:t>utput</a:t>
            </a:r>
            <a:r>
              <a:rPr lang="en-US" altLang="zh-CN" dirty="0"/>
              <a:t>: lines each by </a:t>
            </a:r>
            <a:r>
              <a:rPr lang="en-US" altLang="zh-CN" b="1" dirty="0"/>
              <a:t>2</a:t>
            </a:r>
            <a:r>
              <a:rPr lang="en-US" altLang="zh-CN" dirty="0"/>
              <a:t> </a:t>
            </a:r>
            <a:r>
              <a:rPr lang="en-US" altLang="zh-CN" b="1" dirty="0"/>
              <a:t>junctions</a:t>
            </a:r>
            <a:endParaRPr lang="de-DE" b="1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xmlns="" id="{187BF74C-21E3-413A-AE87-45CAA37BC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5484" y="1198563"/>
            <a:ext cx="5844116" cy="4894262"/>
          </a:xfrm>
        </p:spPr>
        <p:txBody>
          <a:bodyPr/>
          <a:lstStyle/>
          <a:p>
            <a:r>
              <a:rPr lang="de-DE" dirty="0"/>
              <a:t>F-Clip [10]</a:t>
            </a:r>
          </a:p>
          <a:p>
            <a:pPr lvl="1"/>
            <a:r>
              <a:rPr lang="de-DE" dirty="0"/>
              <a:t>SOTA </a:t>
            </a:r>
            <a:r>
              <a:rPr lang="de-DE" altLang="zh-CN" dirty="0"/>
              <a:t>of the </a:t>
            </a:r>
            <a:r>
              <a:rPr lang="de-DE" dirty="0"/>
              <a:t>line detectors (2021)</a:t>
            </a:r>
          </a:p>
          <a:p>
            <a:pPr lvl="1"/>
            <a:r>
              <a:rPr lang="de-DE" dirty="0"/>
              <a:t>only one stage: ~18 </a:t>
            </a:r>
            <a:r>
              <a:rPr lang="de-DE" altLang="zh-CN" dirty="0" err="1"/>
              <a:t>times</a:t>
            </a:r>
            <a:r>
              <a:rPr lang="de-DE" altLang="zh-CN" dirty="0"/>
              <a:t> </a:t>
            </a:r>
            <a:r>
              <a:rPr lang="de-DE" dirty="0" err="1"/>
              <a:t>faster</a:t>
            </a:r>
            <a:endParaRPr lang="de-DE" dirty="0"/>
          </a:p>
          <a:p>
            <a:r>
              <a:rPr lang="de-DE" altLang="zh-CN" dirty="0"/>
              <a:t>Output: lines </a:t>
            </a:r>
            <a:r>
              <a:rPr lang="en-US" altLang="zh-CN" dirty="0"/>
              <a:t>each</a:t>
            </a:r>
            <a:r>
              <a:rPr lang="de-DE" altLang="zh-CN" dirty="0"/>
              <a:t> </a:t>
            </a:r>
            <a:r>
              <a:rPr lang="en-US" altLang="zh-CN" dirty="0"/>
              <a:t>by </a:t>
            </a:r>
            <a:r>
              <a:rPr lang="en-US" altLang="zh-CN" b="1" dirty="0"/>
              <a:t>3 elements</a:t>
            </a:r>
            <a:endParaRPr lang="de-DE" b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FEF84C5E-39ED-4D3E-9A43-69FD52072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500" y="3269590"/>
            <a:ext cx="5188451" cy="243049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E400607-827D-4A13-8BCE-2B5A266BEF84}"/>
              </a:ext>
            </a:extLst>
          </p:cNvPr>
          <p:cNvSpPr txBox="1"/>
          <p:nvPr/>
        </p:nvSpPr>
        <p:spPr>
          <a:xfrm>
            <a:off x="1481165" y="5761593"/>
            <a:ext cx="372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An overview of LCNN architecture</a:t>
            </a:r>
            <a:r>
              <a:rPr lang="de-DE" i="1" dirty="0"/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C4550A52-6702-4ED6-8F0C-6236882CE7F3}"/>
              </a:ext>
            </a:extLst>
          </p:cNvPr>
          <p:cNvSpPr txBox="1"/>
          <p:nvPr/>
        </p:nvSpPr>
        <p:spPr>
          <a:xfrm>
            <a:off x="7058644" y="5761593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An overview of F-Clip architecture</a:t>
            </a:r>
            <a:r>
              <a:rPr lang="de-DE" i="1" dirty="0"/>
              <a:t> </a:t>
            </a:r>
          </a:p>
        </p:txBody>
      </p:sp>
      <p:cxnSp>
        <p:nvCxnSpPr>
          <p:cNvPr id="11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84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1" y="333376"/>
            <a:ext cx="9215967" cy="561975"/>
          </a:xfrm>
        </p:spPr>
        <p:txBody>
          <a:bodyPr/>
          <a:lstStyle/>
          <a:p>
            <a:r>
              <a:rPr lang="de-DE" dirty="0"/>
              <a:t>2.3 Input: Dataset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9AC57080-2543-4CEF-9970-A65028FE401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22817" y="1198563"/>
                <a:ext cx="7630583" cy="4894262"/>
              </a:xfrm>
            </p:spPr>
            <p:txBody>
              <a:bodyPr/>
              <a:lstStyle/>
              <a:p>
                <a:r>
                  <a:rPr lang="de-DE" dirty="0"/>
                  <a:t>The </a:t>
                </a:r>
                <a:r>
                  <a:rPr lang="de-DE" dirty="0" err="1"/>
                  <a:t>image</a:t>
                </a:r>
                <a:r>
                  <a:rPr lang="de-DE" dirty="0"/>
                  <a:t> (RGB):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2064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×3088×3</m:t>
                    </m:r>
                  </m:oMath>
                </a14:m>
                <a:endParaRPr lang="de-DE" dirty="0"/>
              </a:p>
              <a:p>
                <a:endParaRPr lang="de-DE" dirty="0"/>
              </a:p>
              <a:p>
                <a:r>
                  <a:rPr lang="de-DE" dirty="0"/>
                  <a:t>The </a:t>
                </a:r>
                <a:r>
                  <a:rPr lang="de-DE" dirty="0" err="1"/>
                  <a:t>labels</a:t>
                </a:r>
                <a:r>
                  <a:rPr lang="de-DE" dirty="0"/>
                  <a:t>: </a:t>
                </a:r>
              </a:p>
              <a:p>
                <a:pPr lvl="1"/>
                <a:r>
                  <a:rPr lang="de-DE" b="1" dirty="0" err="1"/>
                  <a:t>assumption</a:t>
                </a:r>
                <a:r>
                  <a:rPr lang="de-DE" dirty="0"/>
                  <a:t>: </a:t>
                </a:r>
              </a:p>
              <a:p>
                <a:pPr lvl="2"/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border</a:t>
                </a:r>
                <a:r>
                  <a:rPr lang="de-DE" dirty="0"/>
                  <a:t> </a:t>
                </a:r>
                <a:r>
                  <a:rPr lang="de-DE" dirty="0" err="1"/>
                  <a:t>lines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b="1" dirty="0" err="1"/>
                  <a:t>vertical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b="1" dirty="0"/>
                  <a:t>x-</a:t>
                </a:r>
                <a:r>
                  <a:rPr lang="de-DE" b="1" dirty="0" err="1"/>
                  <a:t>axis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image</a:t>
                </a:r>
                <a:endParaRPr lang="de-DE" dirty="0"/>
              </a:p>
              <a:p>
                <a:pPr lvl="1"/>
                <a:r>
                  <a:rPr lang="de-DE" dirty="0" err="1"/>
                  <a:t>two</a:t>
                </a:r>
                <a:r>
                  <a:rPr lang="de-DE" dirty="0"/>
                  <a:t> </a:t>
                </a:r>
                <a:r>
                  <a:rPr lang="de-DE" dirty="0" err="1"/>
                  <a:t>numbers</a:t>
                </a:r>
                <a:r>
                  <a:rPr lang="de-DE" dirty="0"/>
                  <a:t>: </a:t>
                </a:r>
              </a:p>
              <a:p>
                <a:pPr lvl="2"/>
                <a:r>
                  <a:rPr lang="de-DE" dirty="0">
                    <a:solidFill>
                      <a:srgbClr val="FF0000"/>
                    </a:solidFill>
                  </a:rPr>
                  <a:t>x1</a:t>
                </a:r>
                <a:r>
                  <a:rPr lang="de-DE" dirty="0"/>
                  <a:t>: x-</a:t>
                </a:r>
                <a:r>
                  <a:rPr lang="de-DE" dirty="0" err="1"/>
                  <a:t>coordinate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b="1" dirty="0" err="1"/>
                  <a:t>left</a:t>
                </a:r>
                <a:r>
                  <a:rPr lang="de-DE" dirty="0"/>
                  <a:t> </a:t>
                </a:r>
                <a:r>
                  <a:rPr lang="de-DE" dirty="0" err="1"/>
                  <a:t>border</a:t>
                </a:r>
                <a:endParaRPr lang="de-DE" dirty="0"/>
              </a:p>
              <a:p>
                <a:pPr lvl="2"/>
                <a:r>
                  <a:rPr lang="de-DE" dirty="0">
                    <a:solidFill>
                      <a:srgbClr val="FF0000"/>
                    </a:solidFill>
                  </a:rPr>
                  <a:t>x2</a:t>
                </a:r>
                <a:r>
                  <a:rPr lang="de-DE" dirty="0"/>
                  <a:t>: x-</a:t>
                </a:r>
                <a:r>
                  <a:rPr lang="de-DE" dirty="0" err="1"/>
                  <a:t>coordinate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b="1" dirty="0" err="1"/>
                  <a:t>right</a:t>
                </a:r>
                <a:r>
                  <a:rPr lang="de-DE" dirty="0"/>
                  <a:t> </a:t>
                </a:r>
                <a:r>
                  <a:rPr lang="de-DE" dirty="0" err="1"/>
                  <a:t>border</a:t>
                </a:r>
                <a:endParaRPr lang="de-DE" dirty="0"/>
              </a:p>
              <a:p>
                <a:pPr marL="914400" lvl="2" indent="0">
                  <a:buNone/>
                </a:pPr>
                <a:endParaRPr lang="de-DE" dirty="0"/>
              </a:p>
              <a:p>
                <a:r>
                  <a:rPr lang="de-DE" dirty="0"/>
                  <a:t>D</a:t>
                </a:r>
                <a:r>
                  <a:rPr lang="de-DE" altLang="zh-CN" dirty="0"/>
                  <a:t>ataset </a:t>
                </a:r>
                <a:r>
                  <a:rPr lang="de-DE" altLang="zh-CN" dirty="0" err="1"/>
                  <a:t>splitting</a:t>
                </a:r>
                <a:r>
                  <a:rPr lang="de-DE" altLang="zh-CN" dirty="0"/>
                  <a:t>:</a:t>
                </a:r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57080-2543-4CEF-9970-A65028FE40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22817" y="1198563"/>
                <a:ext cx="7630583" cy="4894262"/>
              </a:xfrm>
              <a:blipFill>
                <a:blip r:embed="rId2"/>
                <a:stretch>
                  <a:fillRect l="-80" t="-18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xmlns="" id="{E26F6ED9-0750-40E3-8FC3-E712F7DBC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669191"/>
              </p:ext>
            </p:extLst>
          </p:nvPr>
        </p:nvGraphicFramePr>
        <p:xfrm>
          <a:off x="779568" y="5066954"/>
          <a:ext cx="71170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1080">
                  <a:extLst>
                    <a:ext uri="{9D8B030D-6E8A-4147-A177-3AD203B41FA5}">
                      <a16:colId xmlns:a16="http://schemas.microsoft.com/office/drawing/2014/main" xmlns="" val="18745725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381324642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8326305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9626465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42967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Images</a:t>
                      </a:r>
                      <a:endParaRPr lang="de-DE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4881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1085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73261654"/>
                  </a:ext>
                </a:extLst>
              </a:tr>
            </a:tbl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xmlns="" id="{4F2F6F90-ECC8-42ED-9240-B7028F2754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7380024"/>
              </p:ext>
            </p:extLst>
          </p:nvPr>
        </p:nvGraphicFramePr>
        <p:xfrm>
          <a:off x="7935571" y="4648200"/>
          <a:ext cx="2753782" cy="190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5EAF3402-3B35-4EC8-80EF-A2A10DE72AB7}"/>
              </a:ext>
            </a:extLst>
          </p:cNvPr>
          <p:cNvGrpSpPr/>
          <p:nvPr/>
        </p:nvGrpSpPr>
        <p:grpSpPr>
          <a:xfrm>
            <a:off x="7440271" y="1498247"/>
            <a:ext cx="3744383" cy="3012544"/>
            <a:chOff x="6108469" y="929993"/>
            <a:chExt cx="6096000" cy="41923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xmlns="" id="{D7D3E175-D698-49FB-90F2-D78F3576E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8469" y="929993"/>
              <a:ext cx="6096000" cy="419235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721D0949-FDB7-4619-9629-3D809E77B786}"/>
                </a:ext>
              </a:extLst>
            </p:cNvPr>
            <p:cNvCxnSpPr>
              <a:cxnSpLocks/>
            </p:cNvCxnSpPr>
            <p:nvPr/>
          </p:nvCxnSpPr>
          <p:spPr>
            <a:xfrm>
              <a:off x="7195688" y="929993"/>
              <a:ext cx="0" cy="4192355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076131CB-7B51-4E9F-B763-1681F6CB925D}"/>
                </a:ext>
              </a:extLst>
            </p:cNvPr>
            <p:cNvCxnSpPr>
              <a:cxnSpLocks/>
            </p:cNvCxnSpPr>
            <p:nvPr/>
          </p:nvCxnSpPr>
          <p:spPr>
            <a:xfrm>
              <a:off x="10917384" y="929993"/>
              <a:ext cx="0" cy="4192356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1B27BAE-011C-4744-813C-3366B1FE5B6E}"/>
              </a:ext>
            </a:extLst>
          </p:cNvPr>
          <p:cNvGrpSpPr/>
          <p:nvPr/>
        </p:nvGrpSpPr>
        <p:grpSpPr>
          <a:xfrm>
            <a:off x="7041280" y="1099273"/>
            <a:ext cx="1828785" cy="971801"/>
            <a:chOff x="7784869" y="5419230"/>
            <a:chExt cx="2736273" cy="110539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D09D3B81-2AAE-48A5-AC06-A04CEC664093}"/>
                </a:ext>
              </a:extLst>
            </p:cNvPr>
            <p:cNvGrpSpPr/>
            <p:nvPr/>
          </p:nvGrpSpPr>
          <p:grpSpPr>
            <a:xfrm>
              <a:off x="7784869" y="5475403"/>
              <a:ext cx="2736273" cy="1035607"/>
              <a:chOff x="7848600" y="5627132"/>
              <a:chExt cx="2743200" cy="1035607"/>
            </a:xfrm>
          </p:grpSpPr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xmlns="" id="{4AC2B97E-5098-4963-9F3C-CE6A0F8544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2743200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xmlns="" id="{418576DE-CACE-40EE-82C1-48095A5EE5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0" cy="103560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E5EFF22D-CB24-4F0D-A8AD-27E201283B85}"/>
                </a:ext>
              </a:extLst>
            </p:cNvPr>
            <p:cNvSpPr txBox="1"/>
            <p:nvPr/>
          </p:nvSpPr>
          <p:spPr>
            <a:xfrm>
              <a:off x="10221060" y="5419230"/>
              <a:ext cx="300082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59A1BF65-E866-4D64-9079-9B91FBC0B48C}"/>
                </a:ext>
              </a:extLst>
            </p:cNvPr>
            <p:cNvSpPr txBox="1"/>
            <p:nvPr/>
          </p:nvSpPr>
          <p:spPr>
            <a:xfrm>
              <a:off x="7790411" y="6155292"/>
              <a:ext cx="300082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altLang="zh-CN" dirty="0"/>
                <a:t>y</a:t>
              </a:r>
              <a:endParaRPr lang="de-DE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D04BEBB0-AB44-4AB4-88EE-58FA0FFA0ACD}"/>
              </a:ext>
            </a:extLst>
          </p:cNvPr>
          <p:cNvSpPr txBox="1"/>
          <p:nvPr/>
        </p:nvSpPr>
        <p:spPr>
          <a:xfrm>
            <a:off x="7893919" y="117405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x1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56F0FB4E-BA4D-410A-BCAF-35F0E6E1A9F0}"/>
              </a:ext>
            </a:extLst>
          </p:cNvPr>
          <p:cNvSpPr txBox="1"/>
          <p:nvPr/>
        </p:nvSpPr>
        <p:spPr>
          <a:xfrm>
            <a:off x="10181774" y="115956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416284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24">
            <a:extLst>
              <a:ext uri="{FF2B5EF4-FFF2-40B4-BE49-F238E27FC236}">
                <a16:creationId xmlns:a16="http://schemas.microsoft.com/office/drawing/2014/main" xmlns="" id="{5EAF3402-3B35-4EC8-80EF-A2A10DE72AB7}"/>
              </a:ext>
            </a:extLst>
          </p:cNvPr>
          <p:cNvGrpSpPr/>
          <p:nvPr/>
        </p:nvGrpSpPr>
        <p:grpSpPr>
          <a:xfrm>
            <a:off x="7440271" y="1498247"/>
            <a:ext cx="3744383" cy="3012544"/>
            <a:chOff x="6108469" y="929993"/>
            <a:chExt cx="6096000" cy="41923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pic>
          <p:nvPicPr>
            <p:cNvPr id="37" name="Picture 25">
              <a:extLst>
                <a:ext uri="{FF2B5EF4-FFF2-40B4-BE49-F238E27FC236}">
                  <a16:creationId xmlns:a16="http://schemas.microsoft.com/office/drawing/2014/main" xmlns="" id="{D7D3E175-D698-49FB-90F2-D78F3576E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8469" y="929993"/>
              <a:ext cx="6096000" cy="419235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39" name="Straight Connector 26">
              <a:extLst>
                <a:ext uri="{FF2B5EF4-FFF2-40B4-BE49-F238E27FC236}">
                  <a16:creationId xmlns:a16="http://schemas.microsoft.com/office/drawing/2014/main" xmlns="" id="{721D0949-FDB7-4619-9629-3D809E77B786}"/>
                </a:ext>
              </a:extLst>
            </p:cNvPr>
            <p:cNvCxnSpPr>
              <a:cxnSpLocks/>
            </p:cNvCxnSpPr>
            <p:nvPr/>
          </p:nvCxnSpPr>
          <p:spPr>
            <a:xfrm>
              <a:off x="7195688" y="929993"/>
              <a:ext cx="0" cy="4192355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27">
              <a:extLst>
                <a:ext uri="{FF2B5EF4-FFF2-40B4-BE49-F238E27FC236}">
                  <a16:creationId xmlns:a16="http://schemas.microsoft.com/office/drawing/2014/main" xmlns="" id="{076131CB-7B51-4E9F-B763-1681F6CB925D}"/>
                </a:ext>
              </a:extLst>
            </p:cNvPr>
            <p:cNvCxnSpPr>
              <a:cxnSpLocks/>
            </p:cNvCxnSpPr>
            <p:nvPr/>
          </p:nvCxnSpPr>
          <p:spPr>
            <a:xfrm>
              <a:off x="10917384" y="929993"/>
              <a:ext cx="0" cy="4192356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1" y="333376"/>
            <a:ext cx="9215967" cy="561975"/>
          </a:xfrm>
        </p:spPr>
        <p:txBody>
          <a:bodyPr/>
          <a:lstStyle/>
          <a:p>
            <a:r>
              <a:rPr lang="de-DE" dirty="0"/>
              <a:t>2.4 Output: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border</a:t>
            </a:r>
            <a:r>
              <a:rPr lang="de-DE" dirty="0"/>
              <a:t> </a:t>
            </a:r>
            <a:r>
              <a:rPr lang="de-DE" dirty="0" err="1"/>
              <a:t>lines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1821157-5AC7-438B-A560-A6E0953F563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de-DE" dirty="0"/>
                  <a:t>Evalutation </a:t>
                </a:r>
                <a:r>
                  <a:rPr lang="de-DE" dirty="0" err="1"/>
                  <a:t>metrics</a:t>
                </a:r>
                <a:r>
                  <a:rPr lang="de-DE" dirty="0"/>
                  <a:t>:</a:t>
                </a:r>
              </a:p>
              <a:p>
                <a:pPr lvl="1"/>
                <a:r>
                  <a:rPr lang="de-DE" dirty="0"/>
                  <a:t>1. RSE (root </a:t>
                </a:r>
                <a:r>
                  <a:rPr lang="de-DE" dirty="0" err="1"/>
                  <a:t>square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de-DE" dirty="0"/>
              </a:p>
              <a:p>
                <a:pPr lvl="1"/>
                <a:r>
                  <a:rPr lang="de-DE" dirty="0"/>
                  <a:t>2. </a:t>
                </a:r>
                <a:r>
                  <a:rPr lang="de-DE" altLang="zh-CN" dirty="0" err="1"/>
                  <a:t>e</a:t>
                </a:r>
                <a:r>
                  <a:rPr lang="de-DE" dirty="0" err="1"/>
                  <a:t>xecution</a:t>
                </a:r>
                <a:r>
                  <a:rPr lang="de-DE" dirty="0"/>
                  <a:t> time </a:t>
                </a:r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21157-5AC7-438B-A560-A6E0953F5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11" t="-187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CF2A664-C6CA-41D4-803F-AB9930E2D78E}"/>
              </a:ext>
            </a:extLst>
          </p:cNvPr>
          <p:cNvSpPr txBox="1"/>
          <p:nvPr/>
        </p:nvSpPr>
        <p:spPr>
          <a:xfrm>
            <a:off x="8001000" y="464820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d1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63E31638-E617-4298-9643-5D921A209D13}"/>
              </a:ext>
            </a:extLst>
          </p:cNvPr>
          <p:cNvSpPr txBox="1"/>
          <p:nvPr/>
        </p:nvSpPr>
        <p:spPr>
          <a:xfrm>
            <a:off x="10322203" y="464269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d2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ECD23A88-6A99-4036-9E6C-52274BF651FA}"/>
              </a:ext>
            </a:extLst>
          </p:cNvPr>
          <p:cNvGrpSpPr/>
          <p:nvPr/>
        </p:nvGrpSpPr>
        <p:grpSpPr>
          <a:xfrm>
            <a:off x="7041280" y="1099273"/>
            <a:ext cx="1828785" cy="971801"/>
            <a:chOff x="7784869" y="5419230"/>
            <a:chExt cx="2736273" cy="1105394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F4F76B15-B7F5-4392-A5CE-2CD0EBF42C57}"/>
                </a:ext>
              </a:extLst>
            </p:cNvPr>
            <p:cNvGrpSpPr/>
            <p:nvPr/>
          </p:nvGrpSpPr>
          <p:grpSpPr>
            <a:xfrm>
              <a:off x="7784869" y="5475403"/>
              <a:ext cx="2736273" cy="1035607"/>
              <a:chOff x="7848600" y="5627132"/>
              <a:chExt cx="2743200" cy="1035607"/>
            </a:xfrm>
          </p:grpSpPr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xmlns="" id="{BC851399-6348-4EE7-A9AD-D2C16F7E92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2743200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xmlns="" id="{7678415B-F851-4D5D-97BA-902F269875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8600" y="5627132"/>
                <a:ext cx="0" cy="103560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608091CE-7D88-41A7-880C-E584F8D6B666}"/>
                </a:ext>
              </a:extLst>
            </p:cNvPr>
            <p:cNvSpPr txBox="1"/>
            <p:nvPr/>
          </p:nvSpPr>
          <p:spPr>
            <a:xfrm>
              <a:off x="10221060" y="5419230"/>
              <a:ext cx="300082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CCB4FC9B-92E5-40BA-9BD1-B315E6993867}"/>
                </a:ext>
              </a:extLst>
            </p:cNvPr>
            <p:cNvSpPr txBox="1"/>
            <p:nvPr/>
          </p:nvSpPr>
          <p:spPr>
            <a:xfrm>
              <a:off x="7790411" y="6155292"/>
              <a:ext cx="300082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altLang="zh-CN" dirty="0"/>
                <a:t>y</a:t>
              </a:r>
              <a:endParaRPr lang="de-DE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DFDC9FC4-A22B-41E9-AAC4-1344B3730B60}"/>
              </a:ext>
            </a:extLst>
          </p:cNvPr>
          <p:cNvSpPr txBox="1"/>
          <p:nvPr/>
        </p:nvSpPr>
        <p:spPr>
          <a:xfrm>
            <a:off x="7893919" y="117405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x1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8620FCFF-3512-463E-8E4E-C2A585DAB179}"/>
              </a:ext>
            </a:extLst>
          </p:cNvPr>
          <p:cNvSpPr txBox="1"/>
          <p:nvPr/>
        </p:nvSpPr>
        <p:spPr>
          <a:xfrm>
            <a:off x="10181774" y="115956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x2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D0DE23DE-CD16-4F21-B517-AF0B48341C73}"/>
              </a:ext>
            </a:extLst>
          </p:cNvPr>
          <p:cNvCxnSpPr>
            <a:cxnSpLocks/>
          </p:cNvCxnSpPr>
          <p:nvPr/>
        </p:nvCxnSpPr>
        <p:spPr>
          <a:xfrm>
            <a:off x="10691471" y="1498247"/>
            <a:ext cx="0" cy="3012543"/>
          </a:xfrm>
          <a:prstGeom prst="line">
            <a:avLst/>
          </a:prstGeom>
          <a:ln w="38100">
            <a:solidFill>
              <a:srgbClr val="00B0F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6E6A7430-1C2A-4619-B852-6FF5E983038E}"/>
              </a:ext>
            </a:extLst>
          </p:cNvPr>
          <p:cNvCxnSpPr>
            <a:cxnSpLocks/>
          </p:cNvCxnSpPr>
          <p:nvPr/>
        </p:nvCxnSpPr>
        <p:spPr>
          <a:xfrm>
            <a:off x="8335065" y="1498247"/>
            <a:ext cx="0" cy="3012543"/>
          </a:xfrm>
          <a:prstGeom prst="line">
            <a:avLst/>
          </a:prstGeom>
          <a:ln w="38100">
            <a:solidFill>
              <a:srgbClr val="00B0F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Left Brace 11">
            <a:extLst>
              <a:ext uri="{FF2B5EF4-FFF2-40B4-BE49-F238E27FC236}">
                <a16:creationId xmlns:a16="http://schemas.microsoft.com/office/drawing/2014/main" xmlns="" id="{574BF142-A2DF-4944-A177-5444636B2B27}"/>
              </a:ext>
            </a:extLst>
          </p:cNvPr>
          <p:cNvSpPr/>
          <p:nvPr/>
        </p:nvSpPr>
        <p:spPr>
          <a:xfrm rot="16200000">
            <a:off x="8183839" y="4534708"/>
            <a:ext cx="75468" cy="22698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xmlns="" id="{8D0F3D86-8C60-4F94-B783-997064CB0122}"/>
              </a:ext>
            </a:extLst>
          </p:cNvPr>
          <p:cNvSpPr/>
          <p:nvPr/>
        </p:nvSpPr>
        <p:spPr>
          <a:xfrm rot="16200000">
            <a:off x="10515529" y="4489017"/>
            <a:ext cx="54495" cy="2973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xmlns="" id="{721D0949-FDB7-4619-9629-3D809E77B786}"/>
              </a:ext>
            </a:extLst>
          </p:cNvPr>
          <p:cNvCxnSpPr>
            <a:cxnSpLocks/>
          </p:cNvCxnSpPr>
          <p:nvPr/>
        </p:nvCxnSpPr>
        <p:spPr>
          <a:xfrm>
            <a:off x="8108080" y="1498247"/>
            <a:ext cx="0" cy="3012543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27">
            <a:extLst>
              <a:ext uri="{FF2B5EF4-FFF2-40B4-BE49-F238E27FC236}">
                <a16:creationId xmlns:a16="http://schemas.microsoft.com/office/drawing/2014/main" xmlns="" id="{076131CB-7B51-4E9F-B763-1681F6CB925D}"/>
              </a:ext>
            </a:extLst>
          </p:cNvPr>
          <p:cNvCxnSpPr>
            <a:cxnSpLocks/>
          </p:cNvCxnSpPr>
          <p:nvPr/>
        </p:nvCxnSpPr>
        <p:spPr>
          <a:xfrm>
            <a:off x="10394080" y="1498247"/>
            <a:ext cx="0" cy="3012544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52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12" grpId="0" animBg="1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 of </a:t>
            </a:r>
            <a:r>
              <a:rPr lang="en-US" altLang="zh-CN" dirty="0">
                <a:solidFill>
                  <a:schemeClr val="tx1"/>
                </a:solidFill>
              </a:rPr>
              <a:t>fundamental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8" name="圆角矩形 7"/>
          <p:cNvSpPr/>
          <p:nvPr/>
        </p:nvSpPr>
        <p:spPr>
          <a:xfrm>
            <a:off x="609600" y="3371850"/>
            <a:ext cx="9906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LSD</a:t>
            </a:r>
            <a:endParaRPr lang="zh-CN" altLang="en-US" dirty="0"/>
          </a:p>
        </p:txBody>
      </p:sp>
      <p:sp>
        <p:nvSpPr>
          <p:cNvPr id="10" name="左大括号 9"/>
          <p:cNvSpPr/>
          <p:nvPr/>
        </p:nvSpPr>
        <p:spPr>
          <a:xfrm>
            <a:off x="1769327" y="2038350"/>
            <a:ext cx="501651" cy="331470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276476" y="2411412"/>
            <a:ext cx="2851149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Classic image processing</a:t>
            </a:r>
            <a:endParaRPr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2276476" y="4612660"/>
            <a:ext cx="2851149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Deep learning</a:t>
            </a:r>
            <a:endParaRPr lang="zh-CN" altLang="en-US" dirty="0"/>
          </a:p>
        </p:txBody>
      </p:sp>
      <p:sp>
        <p:nvSpPr>
          <p:cNvPr id="13" name="左大括号 12"/>
          <p:cNvSpPr/>
          <p:nvPr/>
        </p:nvSpPr>
        <p:spPr>
          <a:xfrm>
            <a:off x="5379495" y="1592261"/>
            <a:ext cx="457200" cy="2286001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5943599" y="1757246"/>
            <a:ext cx="1905001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Bottom-up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5943600" y="3126502"/>
            <a:ext cx="19050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Top-down</a:t>
            </a:r>
            <a:endParaRPr lang="zh-CN" altLang="en-US" dirty="0"/>
          </a:p>
        </p:txBody>
      </p:sp>
      <p:sp>
        <p:nvSpPr>
          <p:cNvPr id="16" name="左大括号 15"/>
          <p:cNvSpPr/>
          <p:nvPr/>
        </p:nvSpPr>
        <p:spPr>
          <a:xfrm>
            <a:off x="8062369" y="1173046"/>
            <a:ext cx="381000" cy="181610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8534401" y="1139222"/>
            <a:ext cx="2590800" cy="560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LSD: typical (2010)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8534401" y="1844557"/>
            <a:ext cx="2590800" cy="560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EDLines</a:t>
            </a:r>
            <a:r>
              <a:rPr lang="en-US" altLang="zh-CN" dirty="0"/>
              <a:t>: faster (2011)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8534401" y="2498723"/>
            <a:ext cx="2590800" cy="560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Canny</a:t>
            </a:r>
            <a:r>
              <a:rPr lang="en-US" altLang="zh-CN" b="1" dirty="0" err="1">
                <a:solidFill>
                  <a:schemeClr val="bg1"/>
                </a:solidFill>
              </a:rPr>
              <a:t>PF</a:t>
            </a:r>
            <a:r>
              <a:rPr lang="en-US" altLang="zh-CN" dirty="0"/>
              <a:t> (2015)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8488885" y="3170158"/>
            <a:ext cx="2681832" cy="560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MCMLSD (</a:t>
            </a:r>
            <a:r>
              <a:rPr lang="de-DE" altLang="zh-CN" dirty="0"/>
              <a:t>CVPR 2017</a:t>
            </a:r>
            <a:r>
              <a:rPr lang="en-US" altLang="zh-CN" dirty="0"/>
              <a:t>)</a:t>
            </a:r>
            <a:endParaRPr lang="zh-CN" altLang="en-US" dirty="0"/>
          </a:p>
        </p:txBody>
      </p:sp>
      <p:cxnSp>
        <p:nvCxnSpPr>
          <p:cNvPr id="22" name="直接箭头连接符 21"/>
          <p:cNvCxnSpPr>
            <a:stCxn id="15" idx="3"/>
            <a:endCxn id="20" idx="1"/>
          </p:cNvCxnSpPr>
          <p:nvPr/>
        </p:nvCxnSpPr>
        <p:spPr>
          <a:xfrm>
            <a:off x="7848600" y="3450352"/>
            <a:ext cx="640285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8429626" y="4038798"/>
            <a:ext cx="2800349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HT-LCNN (ECCV 2020)</a:t>
            </a:r>
            <a:endParaRPr lang="zh-CN" altLang="en-US" dirty="0"/>
          </a:p>
        </p:txBody>
      </p:sp>
      <p:sp>
        <p:nvSpPr>
          <p:cNvPr id="25" name="圆角矩形 24"/>
          <p:cNvSpPr/>
          <p:nvPr/>
        </p:nvSpPr>
        <p:spPr>
          <a:xfrm>
            <a:off x="8443369" y="4994749"/>
            <a:ext cx="280035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F-Clip (SOTA in 2021)</a:t>
            </a:r>
            <a:endParaRPr lang="zh-CN" altLang="en-US" dirty="0"/>
          </a:p>
        </p:txBody>
      </p:sp>
      <p:cxnSp>
        <p:nvCxnSpPr>
          <p:cNvPr id="27" name="直接箭头连接符 26"/>
          <p:cNvCxnSpPr>
            <a:stCxn id="12" idx="3"/>
            <a:endCxn id="24" idx="1"/>
          </p:cNvCxnSpPr>
          <p:nvPr/>
        </p:nvCxnSpPr>
        <p:spPr>
          <a:xfrm flipV="1">
            <a:off x="5127625" y="4362648"/>
            <a:ext cx="3302001" cy="5738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12" idx="3"/>
            <a:endCxn id="25" idx="1"/>
          </p:cNvCxnSpPr>
          <p:nvPr/>
        </p:nvCxnSpPr>
        <p:spPr>
          <a:xfrm>
            <a:off x="5127625" y="4936510"/>
            <a:ext cx="3315744" cy="3820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4" grpId="0" animBg="1"/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1 Motivation and Objective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Fundamental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3 Concept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 Evaluation and </a:t>
            </a:r>
            <a:r>
              <a:rPr lang="en-US" dirty="0" err="1"/>
              <a:t>Analyse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5 Conclusion and Outlook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0068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3702A871-937D-4942-926D-49F2993CD0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600200"/>
            <a:ext cx="5466086" cy="365349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xmlns="" id="{D228B592-1BE5-4C2E-BC08-116C20B9F7F3}"/>
              </a:ext>
            </a:extLst>
          </p:cNvPr>
          <p:cNvSpPr/>
          <p:nvPr/>
        </p:nvSpPr>
        <p:spPr>
          <a:xfrm>
            <a:off x="2590800" y="1154774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de-DE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xmlns="" id="{FC1B064B-331A-467F-B4AC-EC54E4119129}"/>
              </a:ext>
            </a:extLst>
          </p:cNvPr>
          <p:cNvSpPr/>
          <p:nvPr/>
        </p:nvSpPr>
        <p:spPr>
          <a:xfrm>
            <a:off x="1295399" y="1856053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RGB image</a:t>
            </a:r>
            <a:endParaRPr lang="de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xmlns="" id="{4B5002A1-8087-4252-A589-80455FBE917D}"/>
              </a:ext>
            </a:extLst>
          </p:cNvPr>
          <p:cNvSpPr/>
          <p:nvPr/>
        </p:nvSpPr>
        <p:spPr>
          <a:xfrm>
            <a:off x="1714499" y="4348820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line generator</a:t>
            </a:r>
            <a:endParaRPr lang="de-D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xmlns="" id="{7B5AEBA4-41F0-4494-A0EE-76287E04FF2B}"/>
              </a:ext>
            </a:extLst>
          </p:cNvPr>
          <p:cNvSpPr/>
          <p:nvPr/>
        </p:nvSpPr>
        <p:spPr>
          <a:xfrm>
            <a:off x="2590800" y="5892929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  <a:endParaRPr lang="de-DE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xmlns="" id="{E3FFF418-4840-432B-AF48-0C990CC7CBEB}"/>
              </a:ext>
            </a:extLst>
          </p:cNvPr>
          <p:cNvSpPr/>
          <p:nvPr/>
        </p:nvSpPr>
        <p:spPr>
          <a:xfrm>
            <a:off x="1295398" y="5163338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border lines</a:t>
            </a:r>
            <a:endParaRPr lang="de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89E13C6-3E4A-4BCD-A988-65A5F23F00C0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2971800" y="1596630"/>
            <a:ext cx="0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8FBF76A8-F84D-4FF4-AE79-4900DA37B8BC}"/>
              </a:ext>
            </a:extLst>
          </p:cNvPr>
          <p:cNvCxnSpPr>
            <a:cxnSpLocks/>
            <a:stCxn id="8" idx="4"/>
            <a:endCxn id="22" idx="0"/>
          </p:cNvCxnSpPr>
          <p:nvPr/>
        </p:nvCxnSpPr>
        <p:spPr>
          <a:xfrm flipH="1">
            <a:off x="2971799" y="2465653"/>
            <a:ext cx="1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74BBC320-FE34-41C1-92A1-5D92C8CE2B7F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2971799" y="3277525"/>
            <a:ext cx="0" cy="25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86436204-B4A1-405B-B8B2-746D5FD8C395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2971799" y="4086751"/>
            <a:ext cx="0" cy="409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728FAFA6-875A-49EF-9D3C-6EEDD04D0CBB}"/>
              </a:ext>
            </a:extLst>
          </p:cNvPr>
          <p:cNvCxnSpPr>
            <a:stCxn id="11" idx="2"/>
            <a:endCxn id="15" idx="1"/>
          </p:cNvCxnSpPr>
          <p:nvPr/>
        </p:nvCxnSpPr>
        <p:spPr>
          <a:xfrm>
            <a:off x="2971799" y="4901269"/>
            <a:ext cx="0" cy="262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55CF3051-970F-4CE6-92B4-51211B956422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>
            <a:off x="2971799" y="5772938"/>
            <a:ext cx="1" cy="119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xmlns="" id="{12D2C2EF-3567-439E-A42D-BE51E5F0D41A}"/>
              </a:ext>
            </a:extLst>
          </p:cNvPr>
          <p:cNvSpPr/>
          <p:nvPr/>
        </p:nvSpPr>
        <p:spPr>
          <a:xfrm>
            <a:off x="1714499" y="3534302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Valid</a:t>
            </a:r>
            <a:r>
              <a:rPr lang="en-US" dirty="0"/>
              <a:t> edge extractor</a:t>
            </a:r>
            <a:endParaRPr lang="de-DE" dirty="0"/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xmlns="" id="{7941DCD0-D805-4A0F-8F01-71E50A387D25}"/>
              </a:ext>
            </a:extLst>
          </p:cNvPr>
          <p:cNvSpPr/>
          <p:nvPr/>
        </p:nvSpPr>
        <p:spPr>
          <a:xfrm>
            <a:off x="1714499" y="2725076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detector</a:t>
            </a:r>
            <a:endParaRPr lang="de-DE" dirty="0"/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xmlns="" id="{6606225F-1BAF-40D6-9699-5A1E9E36D418}"/>
              </a:ext>
            </a:extLst>
          </p:cNvPr>
          <p:cNvSpPr/>
          <p:nvPr/>
        </p:nvSpPr>
        <p:spPr>
          <a:xfrm>
            <a:off x="1143000" y="1752600"/>
            <a:ext cx="3657589" cy="785291"/>
          </a:xfrm>
          <a:prstGeom prst="flowChartProcess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2033BA7-8BAB-4AF0-9AC9-A469DC4B4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3.1 Concept: classic </a:t>
            </a:r>
            <a:r>
              <a:rPr lang="de-DE" dirty="0" err="1"/>
              <a:t>approaches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174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17">
            <a:extLst>
              <a:ext uri="{FF2B5EF4-FFF2-40B4-BE49-F238E27FC236}">
                <a16:creationId xmlns:a16="http://schemas.microsoft.com/office/drawing/2014/main" xmlns="" id="{3702A871-937D-4942-926D-49F2993CD0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600200"/>
            <a:ext cx="5466086" cy="365349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3F4CD8E-1EBB-41B0-BDD9-E29D03FAF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773" y="1607293"/>
            <a:ext cx="5458543" cy="36484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3.1 Concept: classic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xmlns="" id="{D228B592-1BE5-4C2E-BC08-116C20B9F7F3}"/>
              </a:ext>
            </a:extLst>
          </p:cNvPr>
          <p:cNvSpPr/>
          <p:nvPr/>
        </p:nvSpPr>
        <p:spPr>
          <a:xfrm>
            <a:off x="2590800" y="1154774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de-DE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xmlns="" id="{FC1B064B-331A-467F-B4AC-EC54E4119129}"/>
              </a:ext>
            </a:extLst>
          </p:cNvPr>
          <p:cNvSpPr/>
          <p:nvPr/>
        </p:nvSpPr>
        <p:spPr>
          <a:xfrm>
            <a:off x="1295399" y="1856053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RGB image</a:t>
            </a:r>
            <a:endParaRPr lang="de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xmlns="" id="{4B5002A1-8087-4252-A589-80455FBE917D}"/>
              </a:ext>
            </a:extLst>
          </p:cNvPr>
          <p:cNvSpPr/>
          <p:nvPr/>
        </p:nvSpPr>
        <p:spPr>
          <a:xfrm>
            <a:off x="1714499" y="4348820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line generator</a:t>
            </a:r>
            <a:endParaRPr lang="de-D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xmlns="" id="{7B5AEBA4-41F0-4494-A0EE-76287E04FF2B}"/>
              </a:ext>
            </a:extLst>
          </p:cNvPr>
          <p:cNvSpPr/>
          <p:nvPr/>
        </p:nvSpPr>
        <p:spPr>
          <a:xfrm>
            <a:off x="2590800" y="5892929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  <a:endParaRPr lang="de-DE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xmlns="" id="{E3FFF418-4840-432B-AF48-0C990CC7CBEB}"/>
              </a:ext>
            </a:extLst>
          </p:cNvPr>
          <p:cNvSpPr/>
          <p:nvPr/>
        </p:nvSpPr>
        <p:spPr>
          <a:xfrm>
            <a:off x="1295398" y="5163338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border lines</a:t>
            </a:r>
            <a:endParaRPr lang="de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89E13C6-3E4A-4BCD-A988-65A5F23F00C0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2971800" y="1596630"/>
            <a:ext cx="0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8FBF76A8-F84D-4FF4-AE79-4900DA37B8BC}"/>
              </a:ext>
            </a:extLst>
          </p:cNvPr>
          <p:cNvCxnSpPr>
            <a:cxnSpLocks/>
            <a:stCxn id="8" idx="4"/>
            <a:endCxn id="22" idx="0"/>
          </p:cNvCxnSpPr>
          <p:nvPr/>
        </p:nvCxnSpPr>
        <p:spPr>
          <a:xfrm flipH="1">
            <a:off x="2971799" y="2465653"/>
            <a:ext cx="1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74BBC320-FE34-41C1-92A1-5D92C8CE2B7F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2971799" y="3277525"/>
            <a:ext cx="0" cy="25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86436204-B4A1-405B-B8B2-746D5FD8C395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2971799" y="4086751"/>
            <a:ext cx="0" cy="409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728FAFA6-875A-49EF-9D3C-6EEDD04D0CBB}"/>
              </a:ext>
            </a:extLst>
          </p:cNvPr>
          <p:cNvCxnSpPr>
            <a:stCxn id="11" idx="2"/>
            <a:endCxn id="15" idx="1"/>
          </p:cNvCxnSpPr>
          <p:nvPr/>
        </p:nvCxnSpPr>
        <p:spPr>
          <a:xfrm>
            <a:off x="2971799" y="4901269"/>
            <a:ext cx="0" cy="262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55CF3051-970F-4CE6-92B4-51211B956422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>
            <a:off x="2971799" y="5772938"/>
            <a:ext cx="1" cy="119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xmlns="" id="{12D2C2EF-3567-439E-A42D-BE51E5F0D41A}"/>
              </a:ext>
            </a:extLst>
          </p:cNvPr>
          <p:cNvSpPr/>
          <p:nvPr/>
        </p:nvSpPr>
        <p:spPr>
          <a:xfrm>
            <a:off x="1714499" y="3534302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Valid</a:t>
            </a:r>
            <a:r>
              <a:rPr lang="en-US" dirty="0"/>
              <a:t> edge extractor</a:t>
            </a:r>
            <a:endParaRPr lang="de-DE" dirty="0"/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xmlns="" id="{7941DCD0-D805-4A0F-8F01-71E50A387D25}"/>
              </a:ext>
            </a:extLst>
          </p:cNvPr>
          <p:cNvSpPr/>
          <p:nvPr/>
        </p:nvSpPr>
        <p:spPr>
          <a:xfrm>
            <a:off x="1714499" y="2725076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detector</a:t>
            </a:r>
            <a:endParaRPr lang="de-DE" dirty="0"/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xmlns="" id="{D7F4CF41-0713-4D64-81C0-2C5F1E6BF893}"/>
              </a:ext>
            </a:extLst>
          </p:cNvPr>
          <p:cNvSpPr/>
          <p:nvPr/>
        </p:nvSpPr>
        <p:spPr>
          <a:xfrm>
            <a:off x="1143000" y="2567509"/>
            <a:ext cx="3657589" cy="785291"/>
          </a:xfrm>
          <a:prstGeom prst="flowChartProcess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Box 27">
            <a:extLst>
              <a:ext uri="{FF2B5EF4-FFF2-40B4-BE49-F238E27FC236}">
                <a16:creationId xmlns:a16="http://schemas.microsoft.com/office/drawing/2014/main" xmlns="" id="{2F462ACC-2A81-4347-BDB9-64967D8A145C}"/>
              </a:ext>
            </a:extLst>
          </p:cNvPr>
          <p:cNvSpPr txBox="1"/>
          <p:nvPr/>
        </p:nvSpPr>
        <p:spPr>
          <a:xfrm>
            <a:off x="7511155" y="5282168"/>
            <a:ext cx="3243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zh-CN" i="1" dirty="0"/>
              <a:t>LSD (2010)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353231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">
            <a:extLst>
              <a:ext uri="{FF2B5EF4-FFF2-40B4-BE49-F238E27FC236}">
                <a16:creationId xmlns:a16="http://schemas.microsoft.com/office/drawing/2014/main" xmlns="" id="{63F4CD8E-1EBB-41B0-BDD9-E29D03FAF34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773" y="1607293"/>
            <a:ext cx="5458543" cy="36484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0C8F665-1860-45B5-88E3-8022D29931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557" y="1624945"/>
            <a:ext cx="5458543" cy="36484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3.1 Concept: classic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xmlns="" id="{D228B592-1BE5-4C2E-BC08-116C20B9F7F3}"/>
              </a:ext>
            </a:extLst>
          </p:cNvPr>
          <p:cNvSpPr/>
          <p:nvPr/>
        </p:nvSpPr>
        <p:spPr>
          <a:xfrm>
            <a:off x="2590800" y="1154774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de-DE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xmlns="" id="{FC1B064B-331A-467F-B4AC-EC54E4119129}"/>
              </a:ext>
            </a:extLst>
          </p:cNvPr>
          <p:cNvSpPr/>
          <p:nvPr/>
        </p:nvSpPr>
        <p:spPr>
          <a:xfrm>
            <a:off x="1295399" y="1856053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RGB image</a:t>
            </a:r>
            <a:endParaRPr lang="de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xmlns="" id="{4B5002A1-8087-4252-A589-80455FBE917D}"/>
              </a:ext>
            </a:extLst>
          </p:cNvPr>
          <p:cNvSpPr/>
          <p:nvPr/>
        </p:nvSpPr>
        <p:spPr>
          <a:xfrm>
            <a:off x="1714499" y="4348820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line generator</a:t>
            </a:r>
            <a:endParaRPr lang="de-D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xmlns="" id="{7B5AEBA4-41F0-4494-A0EE-76287E04FF2B}"/>
              </a:ext>
            </a:extLst>
          </p:cNvPr>
          <p:cNvSpPr/>
          <p:nvPr/>
        </p:nvSpPr>
        <p:spPr>
          <a:xfrm>
            <a:off x="2590800" y="5892929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  <a:endParaRPr lang="de-DE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xmlns="" id="{E3FFF418-4840-432B-AF48-0C990CC7CBEB}"/>
              </a:ext>
            </a:extLst>
          </p:cNvPr>
          <p:cNvSpPr/>
          <p:nvPr/>
        </p:nvSpPr>
        <p:spPr>
          <a:xfrm>
            <a:off x="1295398" y="5163338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border lines</a:t>
            </a:r>
            <a:endParaRPr lang="de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89E13C6-3E4A-4BCD-A988-65A5F23F00C0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2971800" y="1596630"/>
            <a:ext cx="0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8FBF76A8-F84D-4FF4-AE79-4900DA37B8BC}"/>
              </a:ext>
            </a:extLst>
          </p:cNvPr>
          <p:cNvCxnSpPr>
            <a:cxnSpLocks/>
            <a:stCxn id="8" idx="4"/>
            <a:endCxn id="22" idx="0"/>
          </p:cNvCxnSpPr>
          <p:nvPr/>
        </p:nvCxnSpPr>
        <p:spPr>
          <a:xfrm flipH="1">
            <a:off x="2971799" y="2465653"/>
            <a:ext cx="1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74BBC320-FE34-41C1-92A1-5D92C8CE2B7F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2971799" y="3277525"/>
            <a:ext cx="0" cy="25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86436204-B4A1-405B-B8B2-746D5FD8C395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2971799" y="4086751"/>
            <a:ext cx="0" cy="409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728FAFA6-875A-49EF-9D3C-6EEDD04D0CBB}"/>
              </a:ext>
            </a:extLst>
          </p:cNvPr>
          <p:cNvCxnSpPr>
            <a:stCxn id="11" idx="2"/>
            <a:endCxn id="15" idx="1"/>
          </p:cNvCxnSpPr>
          <p:nvPr/>
        </p:nvCxnSpPr>
        <p:spPr>
          <a:xfrm>
            <a:off x="2971799" y="4901269"/>
            <a:ext cx="0" cy="262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55CF3051-970F-4CE6-92B4-51211B956422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>
            <a:off x="2971799" y="5772938"/>
            <a:ext cx="1" cy="119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xmlns="" id="{12D2C2EF-3567-439E-A42D-BE51E5F0D41A}"/>
              </a:ext>
            </a:extLst>
          </p:cNvPr>
          <p:cNvSpPr/>
          <p:nvPr/>
        </p:nvSpPr>
        <p:spPr>
          <a:xfrm>
            <a:off x="1714499" y="3534302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Valid</a:t>
            </a:r>
            <a:r>
              <a:rPr lang="en-US" dirty="0"/>
              <a:t> edge extractor</a:t>
            </a:r>
            <a:endParaRPr lang="de-DE" dirty="0"/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xmlns="" id="{7941DCD0-D805-4A0F-8F01-71E50A387D25}"/>
              </a:ext>
            </a:extLst>
          </p:cNvPr>
          <p:cNvSpPr/>
          <p:nvPr/>
        </p:nvSpPr>
        <p:spPr>
          <a:xfrm>
            <a:off x="1714499" y="2725076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detector</a:t>
            </a:r>
            <a:endParaRPr lang="de-DE" dirty="0"/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xmlns="" id="{FE5E4D11-B45C-44C8-BB46-8C5A51CED37B}"/>
              </a:ext>
            </a:extLst>
          </p:cNvPr>
          <p:cNvSpPr/>
          <p:nvPr/>
        </p:nvSpPr>
        <p:spPr>
          <a:xfrm>
            <a:off x="1143000" y="3405709"/>
            <a:ext cx="3657589" cy="785291"/>
          </a:xfrm>
          <a:prstGeom prst="flowChartProcess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AC5CA67-0771-4CB0-BCDB-E3E57FD5675F}"/>
              </a:ext>
            </a:extLst>
          </p:cNvPr>
          <p:cNvSpPr/>
          <p:nvPr/>
        </p:nvSpPr>
        <p:spPr>
          <a:xfrm>
            <a:off x="6425764" y="1627872"/>
            <a:ext cx="228574" cy="36373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2F462ACC-2A81-4347-BDB9-64967D8A145C}"/>
              </a:ext>
            </a:extLst>
          </p:cNvPr>
          <p:cNvSpPr txBox="1"/>
          <p:nvPr/>
        </p:nvSpPr>
        <p:spPr>
          <a:xfrm>
            <a:off x="7511155" y="5282168"/>
            <a:ext cx="3243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i="1" dirty="0"/>
              <a:t>angle </a:t>
            </a:r>
            <a:r>
              <a:rPr lang="de-DE" i="1" dirty="0" err="1"/>
              <a:t>filter</a:t>
            </a:r>
            <a:r>
              <a:rPr lang="de-DE" i="1" dirty="0"/>
              <a:t> + </a:t>
            </a:r>
            <a:r>
              <a:rPr lang="de-DE" i="1" dirty="0" err="1"/>
              <a:t>moving</a:t>
            </a:r>
            <a:r>
              <a:rPr lang="de-DE" i="1" dirty="0"/>
              <a:t> </a:t>
            </a:r>
            <a:r>
              <a:rPr lang="de-DE" i="1" dirty="0" err="1"/>
              <a:t>window</a:t>
            </a:r>
            <a:endParaRPr lang="de-DE" i="1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AC3C94B2-EC47-4D69-8331-CED71B9AB901}"/>
              </a:ext>
            </a:extLst>
          </p:cNvPr>
          <p:cNvSpPr/>
          <p:nvPr/>
        </p:nvSpPr>
        <p:spPr>
          <a:xfrm>
            <a:off x="6721085" y="1619105"/>
            <a:ext cx="228574" cy="36373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B6B6D2C9-396C-46CC-B6A2-26A7FCEEC865}"/>
              </a:ext>
            </a:extLst>
          </p:cNvPr>
          <p:cNvSpPr/>
          <p:nvPr/>
        </p:nvSpPr>
        <p:spPr>
          <a:xfrm>
            <a:off x="9735589" y="1627871"/>
            <a:ext cx="228574" cy="363732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E3A1F66C-3851-4B25-95EE-653968949F9D}"/>
              </a:ext>
            </a:extLst>
          </p:cNvPr>
          <p:cNvSpPr/>
          <p:nvPr/>
        </p:nvSpPr>
        <p:spPr>
          <a:xfrm>
            <a:off x="11049000" y="1627872"/>
            <a:ext cx="228574" cy="36373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82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6 L 0.42474 3.7037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7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8"/>
                                            </p:cond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8" grpId="0"/>
      <p:bldP spid="29" grpId="0" animBg="1"/>
      <p:bldP spid="30" grpId="0" animBg="1"/>
      <p:bldP spid="3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403557" y="1619105"/>
            <a:ext cx="5458543" cy="3654296"/>
            <a:chOff x="6403557" y="1619105"/>
            <a:chExt cx="5458543" cy="3654296"/>
          </a:xfrm>
        </p:grpSpPr>
        <p:pic>
          <p:nvPicPr>
            <p:cNvPr id="28" name="Picture 12">
              <a:extLst>
                <a:ext uri="{FF2B5EF4-FFF2-40B4-BE49-F238E27FC236}">
                  <a16:creationId xmlns:a16="http://schemas.microsoft.com/office/drawing/2014/main" xmlns="" id="{D0C8F665-1860-45B5-88E3-8022D2993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3557" y="1624945"/>
              <a:ext cx="5458543" cy="364845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AC3C94B2-EC47-4D69-8331-CED71B9AB901}"/>
                </a:ext>
              </a:extLst>
            </p:cNvPr>
            <p:cNvSpPr/>
            <p:nvPr/>
          </p:nvSpPr>
          <p:spPr>
            <a:xfrm>
              <a:off x="6721085" y="1619105"/>
              <a:ext cx="228574" cy="363732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xmlns="" id="{E3A1F66C-3851-4B25-95EE-653968949F9D}"/>
                </a:ext>
              </a:extLst>
            </p:cNvPr>
            <p:cNvSpPr/>
            <p:nvPr/>
          </p:nvSpPr>
          <p:spPr>
            <a:xfrm>
              <a:off x="11049000" y="1627872"/>
              <a:ext cx="228574" cy="363732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0AFEF22F-0DC4-469E-A257-7F0F67EAAD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556" y="1620503"/>
            <a:ext cx="5458543" cy="36484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3.1 Concept: classic </a:t>
            </a:r>
            <a:r>
              <a:rPr lang="de-DE" dirty="0" err="1"/>
              <a:t>approaches</a:t>
            </a:r>
            <a:r>
              <a:rPr lang="de-DE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xmlns="" id="{D228B592-1BE5-4C2E-BC08-116C20B9F7F3}"/>
              </a:ext>
            </a:extLst>
          </p:cNvPr>
          <p:cNvSpPr/>
          <p:nvPr/>
        </p:nvSpPr>
        <p:spPr>
          <a:xfrm>
            <a:off x="2590800" y="1154774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de-DE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xmlns="" id="{FC1B064B-331A-467F-B4AC-EC54E4119129}"/>
              </a:ext>
            </a:extLst>
          </p:cNvPr>
          <p:cNvSpPr/>
          <p:nvPr/>
        </p:nvSpPr>
        <p:spPr>
          <a:xfrm>
            <a:off x="1295399" y="1856053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RGB image</a:t>
            </a:r>
            <a:endParaRPr lang="de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xmlns="" id="{4B5002A1-8087-4252-A589-80455FBE917D}"/>
              </a:ext>
            </a:extLst>
          </p:cNvPr>
          <p:cNvSpPr/>
          <p:nvPr/>
        </p:nvSpPr>
        <p:spPr>
          <a:xfrm>
            <a:off x="1714499" y="4348820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line generator</a:t>
            </a:r>
            <a:endParaRPr lang="de-D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xmlns="" id="{7B5AEBA4-41F0-4494-A0EE-76287E04FF2B}"/>
              </a:ext>
            </a:extLst>
          </p:cNvPr>
          <p:cNvSpPr/>
          <p:nvPr/>
        </p:nvSpPr>
        <p:spPr>
          <a:xfrm>
            <a:off x="2590800" y="5892929"/>
            <a:ext cx="762000" cy="441856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  <a:endParaRPr lang="de-DE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xmlns="" id="{E3FFF418-4840-432B-AF48-0C990CC7CBEB}"/>
              </a:ext>
            </a:extLst>
          </p:cNvPr>
          <p:cNvSpPr/>
          <p:nvPr/>
        </p:nvSpPr>
        <p:spPr>
          <a:xfrm>
            <a:off x="1295398" y="5163338"/>
            <a:ext cx="3352801" cy="6096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border lines</a:t>
            </a:r>
            <a:endParaRPr lang="de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89E13C6-3E4A-4BCD-A988-65A5F23F00C0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2971800" y="1596630"/>
            <a:ext cx="0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8FBF76A8-F84D-4FF4-AE79-4900DA37B8BC}"/>
              </a:ext>
            </a:extLst>
          </p:cNvPr>
          <p:cNvCxnSpPr>
            <a:cxnSpLocks/>
            <a:stCxn id="8" idx="4"/>
            <a:endCxn id="22" idx="0"/>
          </p:cNvCxnSpPr>
          <p:nvPr/>
        </p:nvCxnSpPr>
        <p:spPr>
          <a:xfrm flipH="1">
            <a:off x="2971799" y="2465653"/>
            <a:ext cx="1" cy="259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74BBC320-FE34-41C1-92A1-5D92C8CE2B7F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2971799" y="3277525"/>
            <a:ext cx="0" cy="256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86436204-B4A1-405B-B8B2-746D5FD8C395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2971799" y="4086751"/>
            <a:ext cx="0" cy="409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728FAFA6-875A-49EF-9D3C-6EEDD04D0CBB}"/>
              </a:ext>
            </a:extLst>
          </p:cNvPr>
          <p:cNvCxnSpPr>
            <a:stCxn id="11" idx="2"/>
            <a:endCxn id="15" idx="1"/>
          </p:cNvCxnSpPr>
          <p:nvPr/>
        </p:nvCxnSpPr>
        <p:spPr>
          <a:xfrm>
            <a:off x="2971799" y="4901269"/>
            <a:ext cx="0" cy="262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55CF3051-970F-4CE6-92B4-51211B956422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>
            <a:off x="2971799" y="5772938"/>
            <a:ext cx="1" cy="119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xmlns="" id="{12D2C2EF-3567-439E-A42D-BE51E5F0D41A}"/>
              </a:ext>
            </a:extLst>
          </p:cNvPr>
          <p:cNvSpPr/>
          <p:nvPr/>
        </p:nvSpPr>
        <p:spPr>
          <a:xfrm>
            <a:off x="1714499" y="3534302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Valid</a:t>
            </a:r>
            <a:r>
              <a:rPr lang="en-US" dirty="0"/>
              <a:t> edge extractor</a:t>
            </a:r>
            <a:endParaRPr lang="de-DE" dirty="0"/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xmlns="" id="{7941DCD0-D805-4A0F-8F01-71E50A387D25}"/>
              </a:ext>
            </a:extLst>
          </p:cNvPr>
          <p:cNvSpPr/>
          <p:nvPr/>
        </p:nvSpPr>
        <p:spPr>
          <a:xfrm>
            <a:off x="1714499" y="2725076"/>
            <a:ext cx="2514600" cy="55244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detector</a:t>
            </a:r>
            <a:endParaRPr lang="de-DE" dirty="0"/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xmlns="" id="{0C5361FD-3B67-470B-A906-17B2641BB3F5}"/>
              </a:ext>
            </a:extLst>
          </p:cNvPr>
          <p:cNvSpPr/>
          <p:nvPr/>
        </p:nvSpPr>
        <p:spPr>
          <a:xfrm>
            <a:off x="1143000" y="4243909"/>
            <a:ext cx="3657589" cy="785291"/>
          </a:xfrm>
          <a:prstGeom prst="flowChartProcess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F7EB742-F441-4E32-9944-0C5AA5ADDA2D}"/>
              </a:ext>
            </a:extLst>
          </p:cNvPr>
          <p:cNvSpPr txBox="1"/>
          <p:nvPr/>
        </p:nvSpPr>
        <p:spPr>
          <a:xfrm>
            <a:off x="7511155" y="5282168"/>
            <a:ext cx="3243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de-DE" i="1" dirty="0"/>
              <a:t>least </a:t>
            </a:r>
            <a:r>
              <a:rPr lang="de-DE" i="1" dirty="0" err="1"/>
              <a:t>square</a:t>
            </a:r>
            <a:r>
              <a:rPr lang="de-DE" i="1" dirty="0"/>
              <a:t> </a:t>
            </a:r>
            <a:r>
              <a:rPr lang="de-DE" i="1" dirty="0" err="1"/>
              <a:t>method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212394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1 Motivation and Objective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2 Fundamental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Concept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 Evaluation and </a:t>
            </a:r>
            <a:r>
              <a:rPr lang="en-US" dirty="0" err="1"/>
              <a:t>Analyse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5 Conclusion and Outlook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82102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1E7135A-A79A-4CF3-9B8D-ED0BC955C5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558" y="1615289"/>
            <a:ext cx="5458543" cy="36484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016B98-B810-4998-A600-57559A23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 Concept: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8360B9-70BC-405A-9B8A-35673B75D0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xmlns="" id="{D228B592-1BE5-4C2E-BC08-116C20B9F7F3}"/>
              </a:ext>
            </a:extLst>
          </p:cNvPr>
          <p:cNvSpPr/>
          <p:nvPr/>
        </p:nvSpPr>
        <p:spPr>
          <a:xfrm>
            <a:off x="2590800" y="1154774"/>
            <a:ext cx="762000" cy="441856"/>
          </a:xfrm>
          <a:prstGeom prst="flowChartTerminator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de-DE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xmlns="" id="{FC1B064B-331A-467F-B4AC-EC54E4119129}"/>
              </a:ext>
            </a:extLst>
          </p:cNvPr>
          <p:cNvSpPr/>
          <p:nvPr/>
        </p:nvSpPr>
        <p:spPr>
          <a:xfrm>
            <a:off x="1295399" y="1856053"/>
            <a:ext cx="3352801" cy="609600"/>
          </a:xfrm>
          <a:prstGeom prst="flowChartInputOutp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RGB image</a:t>
            </a:r>
            <a:endParaRPr lang="de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xmlns="" id="{4B5002A1-8087-4252-A589-80455FBE917D}"/>
              </a:ext>
            </a:extLst>
          </p:cNvPr>
          <p:cNvSpPr/>
          <p:nvPr/>
        </p:nvSpPr>
        <p:spPr>
          <a:xfrm>
            <a:off x="1656330" y="4338777"/>
            <a:ext cx="2628901" cy="552449"/>
          </a:xfrm>
          <a:prstGeom prst="flowChartProcess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Head: line prediction</a:t>
            </a:r>
            <a:endParaRPr lang="de-D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xmlns="" id="{7B5AEBA4-41F0-4494-A0EE-76287E04FF2B}"/>
              </a:ext>
            </a:extLst>
          </p:cNvPr>
          <p:cNvSpPr/>
          <p:nvPr/>
        </p:nvSpPr>
        <p:spPr>
          <a:xfrm>
            <a:off x="2590800" y="5892929"/>
            <a:ext cx="762000" cy="441856"/>
          </a:xfrm>
          <a:prstGeom prst="flowChartTerminator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  <a:endParaRPr lang="de-DE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xmlns="" id="{E3FFF418-4840-432B-AF48-0C990CC7CBEB}"/>
              </a:ext>
            </a:extLst>
          </p:cNvPr>
          <p:cNvSpPr/>
          <p:nvPr/>
        </p:nvSpPr>
        <p:spPr>
          <a:xfrm>
            <a:off x="1295398" y="5163338"/>
            <a:ext cx="3352801" cy="609600"/>
          </a:xfrm>
          <a:prstGeom prst="flowChartInputOutp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border lines</a:t>
            </a:r>
            <a:endParaRPr lang="de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89E13C6-3E4A-4BCD-A988-65A5F23F00C0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>
            <a:off x="2971800" y="1596630"/>
            <a:ext cx="0" cy="25942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8FBF76A8-F84D-4FF4-AE79-4900DA37B8BC}"/>
              </a:ext>
            </a:extLst>
          </p:cNvPr>
          <p:cNvCxnSpPr>
            <a:cxnSpLocks/>
            <a:stCxn id="8" idx="4"/>
            <a:endCxn id="22" idx="0"/>
          </p:cNvCxnSpPr>
          <p:nvPr/>
        </p:nvCxnSpPr>
        <p:spPr>
          <a:xfrm flipH="1">
            <a:off x="2970781" y="2465653"/>
            <a:ext cx="1019" cy="24938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74BBC320-FE34-41C1-92A1-5D92C8CE2B7F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2970781" y="3267482"/>
            <a:ext cx="0" cy="25677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86436204-B4A1-405B-B8B2-746D5FD8C395}"/>
              </a:ext>
            </a:extLst>
          </p:cNvPr>
          <p:cNvCxnSpPr>
            <a:cxnSpLocks/>
            <a:stCxn id="20" idx="2"/>
            <a:endCxn id="11" idx="0"/>
          </p:cNvCxnSpPr>
          <p:nvPr/>
        </p:nvCxnSpPr>
        <p:spPr>
          <a:xfrm>
            <a:off x="2970781" y="4076708"/>
            <a:ext cx="0" cy="26206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728FAFA6-875A-49EF-9D3C-6EEDD04D0CBB}"/>
              </a:ext>
            </a:extLst>
          </p:cNvPr>
          <p:cNvCxnSpPr>
            <a:cxnSpLocks/>
            <a:stCxn id="11" idx="2"/>
            <a:endCxn id="15" idx="1"/>
          </p:cNvCxnSpPr>
          <p:nvPr/>
        </p:nvCxnSpPr>
        <p:spPr>
          <a:xfrm>
            <a:off x="2970781" y="4891226"/>
            <a:ext cx="1018" cy="27211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55CF3051-970F-4CE6-92B4-51211B956422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>
            <a:off x="2971799" y="5772938"/>
            <a:ext cx="1" cy="11999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xmlns="" id="{12D2C2EF-3567-439E-A42D-BE51E5F0D41A}"/>
              </a:ext>
            </a:extLst>
          </p:cNvPr>
          <p:cNvSpPr/>
          <p:nvPr/>
        </p:nvSpPr>
        <p:spPr>
          <a:xfrm>
            <a:off x="1656330" y="3524259"/>
            <a:ext cx="2628901" cy="552449"/>
          </a:xfrm>
          <a:prstGeom prst="flowChartProcess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Head: multitask learner</a:t>
            </a:r>
            <a:endParaRPr lang="de-DE" dirty="0"/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xmlns="" id="{7941DCD0-D805-4A0F-8F01-71E50A387D25}"/>
              </a:ext>
            </a:extLst>
          </p:cNvPr>
          <p:cNvSpPr/>
          <p:nvPr/>
        </p:nvSpPr>
        <p:spPr>
          <a:xfrm>
            <a:off x="1656330" y="2715033"/>
            <a:ext cx="2628901" cy="552449"/>
          </a:xfrm>
          <a:prstGeom prst="flowChartProcess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Backbone</a:t>
            </a:r>
            <a:endParaRPr lang="de-DE" dirty="0"/>
          </a:p>
        </p:txBody>
      </p:sp>
      <p:sp>
        <p:nvSpPr>
          <p:cNvPr id="29" name="Flowchart: Process 28">
            <a:extLst>
              <a:ext uri="{FF2B5EF4-FFF2-40B4-BE49-F238E27FC236}">
                <a16:creationId xmlns:a16="http://schemas.microsoft.com/office/drawing/2014/main" xmlns="" id="{A8093C24-1FE2-41D1-8DAD-0A5B929064A2}"/>
              </a:ext>
            </a:extLst>
          </p:cNvPr>
          <p:cNvSpPr/>
          <p:nvPr/>
        </p:nvSpPr>
        <p:spPr>
          <a:xfrm>
            <a:off x="1143000" y="2585645"/>
            <a:ext cx="3657589" cy="2457702"/>
          </a:xfrm>
          <a:prstGeom prst="flowChartProcess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56587CB2-2589-4B18-9AB8-37F38850F54E}"/>
              </a:ext>
            </a:extLst>
          </p:cNvPr>
          <p:cNvSpPr txBox="1"/>
          <p:nvPr/>
        </p:nvSpPr>
        <p:spPr>
          <a:xfrm>
            <a:off x="164988" y="3625860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Model:</a:t>
            </a:r>
          </a:p>
        </p:txBody>
      </p:sp>
    </p:spTree>
    <p:extLst>
      <p:ext uri="{BB962C8B-B14F-4D97-AF65-F5344CB8AC3E}">
        <p14:creationId xmlns:p14="http://schemas.microsoft.com/office/powerpoint/2010/main" val="253850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1 Motivation and Objective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Fundamental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3 Concept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4 Evaluation and </a:t>
            </a:r>
            <a:r>
              <a:rPr lang="en-US" b="1" dirty="0" err="1"/>
              <a:t>Analyse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5 Conclusion and Outlook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14327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E3E96DF8-9704-4CF1-BC1F-F0667EB5A5B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1" y="895351"/>
            <a:ext cx="5394960" cy="53949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B701C4A7-9CF4-41E5-A39B-158081CDF0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895351"/>
            <a:ext cx="5394960" cy="53949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1C7721-C45C-4A24-8CDF-04449554A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4.1 Metric: mean execution time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3EE505-AEAA-408E-BD4E-CDEF88302A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6C4B5D3F-B483-4160-BC7B-AFEE41262162}"/>
              </a:ext>
            </a:extLst>
          </p:cNvPr>
          <p:cNvCxnSpPr>
            <a:cxnSpLocks/>
          </p:cNvCxnSpPr>
          <p:nvPr/>
        </p:nvCxnSpPr>
        <p:spPr>
          <a:xfrm>
            <a:off x="4526915" y="2362200"/>
            <a:ext cx="654579" cy="2133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4330DA9-81A3-4638-A2F1-686E74C75E72}"/>
              </a:ext>
            </a:extLst>
          </p:cNvPr>
          <p:cNvCxnSpPr>
            <a:cxnSpLocks/>
          </p:cNvCxnSpPr>
          <p:nvPr/>
        </p:nvCxnSpPr>
        <p:spPr>
          <a:xfrm flipV="1">
            <a:off x="4511305" y="2362200"/>
            <a:ext cx="685800" cy="2133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DC749601-C003-45FD-B9BC-A21A479031C4}"/>
              </a:ext>
            </a:extLst>
          </p:cNvPr>
          <p:cNvSpPr/>
          <p:nvPr/>
        </p:nvSpPr>
        <p:spPr>
          <a:xfrm>
            <a:off x="1219200" y="5486400"/>
            <a:ext cx="3307715" cy="60960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349EE5E4-EB04-4E2E-B910-2593CA409FEF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4526915" y="5430837"/>
            <a:ext cx="2178685" cy="3603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966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F45F49-ADAC-4610-A6C9-3057D1B50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4.2 </a:t>
            </a:r>
            <a:r>
              <a:rPr lang="de-DE" altLang="zh-CN" dirty="0"/>
              <a:t>Metric</a:t>
            </a:r>
            <a:r>
              <a:rPr lang="de-DE" dirty="0"/>
              <a:t>: mean RSE (root square error</a:t>
            </a:r>
            <a:r>
              <a:rPr lang="de-DE" dirty="0" smtClean="0"/>
              <a:t>) 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C823AA-5987-4551-BD12-0F77A8262E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A58E70C-87CA-4FA5-85E0-1C6D1E9A78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1" y="895351"/>
            <a:ext cx="5394960" cy="53949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438116C-FBCD-42AB-85C3-D447163EB3C9}"/>
              </a:ext>
            </a:extLst>
          </p:cNvPr>
          <p:cNvSpPr/>
          <p:nvPr/>
        </p:nvSpPr>
        <p:spPr>
          <a:xfrm>
            <a:off x="2667000" y="4495800"/>
            <a:ext cx="533400" cy="1524000"/>
          </a:xfrm>
          <a:prstGeom prst="rect">
            <a:avLst/>
          </a:prstGeom>
          <a:noFill/>
          <a:ln w="381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48018B9-4401-460B-85CB-3EE20C2F87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895351"/>
            <a:ext cx="5394960" cy="539496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83BF6F37-2305-4138-A43C-8ADF4B5B39AF}"/>
              </a:ext>
            </a:extLst>
          </p:cNvPr>
          <p:cNvCxnSpPr>
            <a:cxnSpLocks/>
          </p:cNvCxnSpPr>
          <p:nvPr/>
        </p:nvCxnSpPr>
        <p:spPr>
          <a:xfrm flipV="1">
            <a:off x="3200400" y="4800600"/>
            <a:ext cx="3124200" cy="12192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4A1028FF-EBC3-4D02-822A-631854B23BC5}"/>
              </a:ext>
            </a:extLst>
          </p:cNvPr>
          <p:cNvSpPr/>
          <p:nvPr/>
        </p:nvSpPr>
        <p:spPr>
          <a:xfrm>
            <a:off x="7239000" y="5105399"/>
            <a:ext cx="3886200" cy="990601"/>
          </a:xfrm>
          <a:prstGeom prst="rect">
            <a:avLst/>
          </a:prstGeom>
          <a:noFill/>
          <a:ln w="381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19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D5E7901B-0BDD-4580-9106-B145C95FDA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973" y="1924908"/>
            <a:ext cx="5581668" cy="37307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FED2F02-3651-4489-A629-41CAFC8F75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59" y="1928685"/>
            <a:ext cx="5581668" cy="37307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051AC4-6709-4E06-AF7D-F94334CA9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4.2 </a:t>
            </a:r>
            <a:r>
              <a:rPr lang="de-DE" altLang="zh-CN" dirty="0"/>
              <a:t>Metric</a:t>
            </a:r>
            <a:r>
              <a:rPr lang="de-DE" dirty="0"/>
              <a:t>: mean RSE (classic)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906CF8-5870-4F51-B109-D4D9AAC930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b="1" dirty="0"/>
              <a:t>LSD</a:t>
            </a:r>
            <a:r>
              <a:rPr lang="de-DE" dirty="0"/>
              <a:t>: 2 </a:t>
            </a:r>
            <a:r>
              <a:rPr lang="de-DE" dirty="0" err="1"/>
              <a:t>kinds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cases</a:t>
            </a:r>
            <a:endParaRPr lang="de-DE" dirty="0"/>
          </a:p>
          <a:p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ECF90C5-C00C-47D5-BD17-114874DB47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241E600-3F84-4D49-928C-9ABCDEBEFB9D}"/>
              </a:ext>
            </a:extLst>
          </p:cNvPr>
          <p:cNvSpPr txBox="1"/>
          <p:nvPr/>
        </p:nvSpPr>
        <p:spPr>
          <a:xfrm>
            <a:off x="280359" y="5655747"/>
            <a:ext cx="5581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i="1" dirty="0"/>
              <a:t>Case 1: </a:t>
            </a:r>
            <a:r>
              <a:rPr lang="de-DE" i="1" dirty="0" err="1"/>
              <a:t>no</a:t>
            </a:r>
            <a:r>
              <a:rPr lang="de-DE" i="1" dirty="0"/>
              <a:t> </a:t>
            </a:r>
            <a:r>
              <a:rPr lang="de-DE" i="1" dirty="0" err="1"/>
              <a:t>edge</a:t>
            </a:r>
            <a:r>
              <a:rPr lang="de-DE" i="1" dirty="0"/>
              <a:t> </a:t>
            </a:r>
            <a:r>
              <a:rPr lang="de-DE" i="1" dirty="0" err="1"/>
              <a:t>detected</a:t>
            </a:r>
            <a:r>
              <a:rPr lang="de-DE" i="1" dirty="0"/>
              <a:t> </a:t>
            </a:r>
            <a:r>
              <a:rPr lang="de-DE" i="1" dirty="0" err="1"/>
              <a:t>around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borders</a:t>
            </a:r>
            <a:endParaRPr lang="de-DE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C84E0AA-35A4-4ADE-BB86-05EC4473125A}"/>
              </a:ext>
            </a:extLst>
          </p:cNvPr>
          <p:cNvSpPr txBox="1"/>
          <p:nvPr/>
        </p:nvSpPr>
        <p:spPr>
          <a:xfrm>
            <a:off x="6329973" y="5655747"/>
            <a:ext cx="55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i="1" dirty="0"/>
              <a:t>Case 2: </a:t>
            </a:r>
            <a:r>
              <a:rPr lang="de-DE" altLang="zh-CN" i="1" dirty="0"/>
              <a:t>noise (stent wire)</a:t>
            </a:r>
            <a:endParaRPr lang="de-DE" i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xmlns="" id="{8D82FB13-D913-42F6-A47E-D39B598469B2}"/>
              </a:ext>
            </a:extLst>
          </p:cNvPr>
          <p:cNvCxnSpPr/>
          <p:nvPr/>
        </p:nvCxnSpPr>
        <p:spPr>
          <a:xfrm>
            <a:off x="4724400" y="1447800"/>
            <a:ext cx="175797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9EC24407-3379-4AE9-A2DA-E79546327E43}"/>
              </a:ext>
            </a:extLst>
          </p:cNvPr>
          <p:cNvSpPr txBox="1">
            <a:spLocks/>
          </p:cNvSpPr>
          <p:nvPr/>
        </p:nvSpPr>
        <p:spPr bwMode="auto">
          <a:xfrm>
            <a:off x="6599970" y="1227932"/>
            <a:ext cx="5469467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4"/>
              </a:buBlip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8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4"/>
              </a:buBlip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altLang="zh-CN" kern="0" dirty="0"/>
              <a:t>General in all </a:t>
            </a:r>
            <a:r>
              <a:rPr lang="de-DE" altLang="zh-CN" b="1" kern="0" dirty="0"/>
              <a:t>classic</a:t>
            </a:r>
            <a:r>
              <a:rPr lang="de-DE" altLang="zh-CN" kern="0" dirty="0"/>
              <a:t> </a:t>
            </a:r>
            <a:r>
              <a:rPr lang="de-DE" altLang="zh-CN" b="1" kern="0" dirty="0" err="1"/>
              <a:t>approaches</a:t>
            </a:r>
            <a:endParaRPr lang="de-DE" b="1" kern="0" dirty="0"/>
          </a:p>
        </p:txBody>
      </p:sp>
      <p:cxnSp>
        <p:nvCxnSpPr>
          <p:cNvPr id="13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752600"/>
            <a:ext cx="0" cy="44831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77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F45F49-ADAC-4610-A6C9-3057D1B50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4.2 </a:t>
            </a:r>
            <a:r>
              <a:rPr lang="de-DE" altLang="zh-CN" dirty="0"/>
              <a:t>Metric</a:t>
            </a:r>
            <a:r>
              <a:rPr lang="de-DE" dirty="0"/>
              <a:t>: mean RSE (deep learning)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C823AA-5987-4551-BD12-0F77A8262E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A58E70C-87CA-4FA5-85E0-1C6D1E9A78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1" y="895351"/>
            <a:ext cx="5394960" cy="53949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438116C-FBCD-42AB-85C3-D447163EB3C9}"/>
              </a:ext>
            </a:extLst>
          </p:cNvPr>
          <p:cNvSpPr/>
          <p:nvPr/>
        </p:nvSpPr>
        <p:spPr>
          <a:xfrm>
            <a:off x="1295400" y="4648200"/>
            <a:ext cx="533400" cy="1524000"/>
          </a:xfrm>
          <a:prstGeom prst="rect">
            <a:avLst/>
          </a:prstGeom>
          <a:noFill/>
          <a:ln w="381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83BF6F37-2305-4138-A43C-8ADF4B5B39AF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828800" y="4800602"/>
            <a:ext cx="4495800" cy="6095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3FBFC8B-12AC-495E-9DB7-6F4FB27D7D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061" y="895351"/>
            <a:ext cx="5394960" cy="5394960"/>
          </a:xfrm>
          <a:prstGeom prst="rect">
            <a:avLst/>
          </a:prstGeom>
        </p:spPr>
      </p:pic>
      <p:cxnSp>
        <p:nvCxnSpPr>
          <p:cNvPr id="9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59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BCB767-93D8-4F2E-80AC-95727824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4.2 </a:t>
            </a:r>
            <a:r>
              <a:rPr lang="de-DE" altLang="zh-CN" dirty="0"/>
              <a:t>Metric</a:t>
            </a:r>
            <a:r>
              <a:rPr lang="de-DE" dirty="0"/>
              <a:t>: mean RSE</a:t>
            </a:r>
            <a:r>
              <a:rPr lang="de-DE" altLang="zh-CN" dirty="0"/>
              <a:t> (deep learning)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DE60F4-DEAB-4AE5-A8ED-CAE2D16405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04595246-BCF9-4F08-BF40-DD62668A2CB2}"/>
              </a:ext>
            </a:extLst>
          </p:cNvPr>
          <p:cNvSpPr txBox="1">
            <a:spLocks/>
          </p:cNvSpPr>
          <p:nvPr/>
        </p:nvSpPr>
        <p:spPr bwMode="auto">
          <a:xfrm>
            <a:off x="522817" y="1198563"/>
            <a:ext cx="10145183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kern="0" dirty="0"/>
              <a:t>HT-LCNN:</a:t>
            </a:r>
            <a:r>
              <a:rPr lang="zh-CN" altLang="de-DE" kern="0" dirty="0"/>
              <a:t> </a:t>
            </a:r>
            <a:r>
              <a:rPr lang="de-DE" altLang="zh-CN" kern="0" dirty="0"/>
              <a:t>the </a:t>
            </a:r>
            <a:r>
              <a:rPr lang="de-DE" altLang="zh-CN" b="1" kern="0" dirty="0"/>
              <a:t>predicted</a:t>
            </a:r>
            <a:r>
              <a:rPr lang="de-DE" altLang="zh-CN" kern="0" dirty="0"/>
              <a:t> left border line in the left side of the </a:t>
            </a:r>
            <a:r>
              <a:rPr lang="de-DE" altLang="zh-CN" b="1" kern="0" dirty="0"/>
              <a:t>labeled</a:t>
            </a:r>
            <a:endParaRPr lang="de-DE" b="1" kern="0" dirty="0"/>
          </a:p>
          <a:p>
            <a:endParaRPr lang="de-DE" kern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87BC45C-8DDE-44E1-B315-41C19555ED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5" t="5947" r="14633" b="7331"/>
          <a:stretch/>
        </p:blipFill>
        <p:spPr>
          <a:xfrm>
            <a:off x="218469" y="1766093"/>
            <a:ext cx="5775403" cy="39830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123F1FB-E815-49DC-9E01-D8511B6A6E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 t="6840" r="15000" b="7605"/>
          <a:stretch/>
        </p:blipFill>
        <p:spPr>
          <a:xfrm>
            <a:off x="6303622" y="1766092"/>
            <a:ext cx="5741780" cy="3983037"/>
          </a:xfrm>
          <a:prstGeom prst="rect">
            <a:avLst/>
          </a:prstGeom>
        </p:spPr>
      </p:pic>
      <p:cxnSp>
        <p:nvCxnSpPr>
          <p:cNvPr id="9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766092"/>
            <a:ext cx="0" cy="4469608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20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5B002BB-2663-46DB-B11D-ABBAE9CB08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895351"/>
            <a:ext cx="5577840" cy="55778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B4F62F9-9C39-4B4D-A467-C09037D740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5" y="836612"/>
            <a:ext cx="5575295" cy="55752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BCB767-93D8-4F2E-80AC-95727824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4.3 </a:t>
            </a:r>
            <a:r>
              <a:rPr lang="de-DE" altLang="zh-CN" dirty="0"/>
              <a:t>Metrics: </a:t>
            </a:r>
            <a:r>
              <a:rPr lang="de-DE" dirty="0"/>
              <a:t>summary </a:t>
            </a:r>
            <a:endParaRPr lang="de-DE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DE60F4-DEAB-4AE5-A8ED-CAE2D16405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A7721FD5-579C-446E-8085-06132A6F3A95}"/>
              </a:ext>
            </a:extLst>
          </p:cNvPr>
          <p:cNvCxnSpPr/>
          <p:nvPr/>
        </p:nvCxnSpPr>
        <p:spPr>
          <a:xfrm>
            <a:off x="4876800" y="2133600"/>
            <a:ext cx="609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57AF237-1827-408A-AF01-1F43DEFFF1D6}"/>
              </a:ext>
            </a:extLst>
          </p:cNvPr>
          <p:cNvCxnSpPr>
            <a:cxnSpLocks/>
          </p:cNvCxnSpPr>
          <p:nvPr/>
        </p:nvCxnSpPr>
        <p:spPr>
          <a:xfrm>
            <a:off x="2667000" y="1600200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FDF6023E-5501-4F6F-B570-65F47AE5418C}"/>
              </a:ext>
            </a:extLst>
          </p:cNvPr>
          <p:cNvCxnSpPr>
            <a:cxnSpLocks/>
          </p:cNvCxnSpPr>
          <p:nvPr/>
        </p:nvCxnSpPr>
        <p:spPr>
          <a:xfrm flipV="1">
            <a:off x="2666999" y="1600200"/>
            <a:ext cx="228601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9264E40-E96C-4A74-8EB6-5081623D9833}"/>
              </a:ext>
            </a:extLst>
          </p:cNvPr>
          <p:cNvSpPr/>
          <p:nvPr/>
        </p:nvSpPr>
        <p:spPr>
          <a:xfrm>
            <a:off x="1295399" y="5334000"/>
            <a:ext cx="4190985" cy="75882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DD464807-59F0-4085-B151-7C9DED6B1D9C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5486384" y="5105400"/>
            <a:ext cx="1066816" cy="60801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tar: 5 Points 30">
            <a:extLst>
              <a:ext uri="{FF2B5EF4-FFF2-40B4-BE49-F238E27FC236}">
                <a16:creationId xmlns:a16="http://schemas.microsoft.com/office/drawing/2014/main" xmlns="" id="{4A76BB32-EC6F-4B72-9003-03043FA32FBB}"/>
              </a:ext>
            </a:extLst>
          </p:cNvPr>
          <p:cNvSpPr/>
          <p:nvPr/>
        </p:nvSpPr>
        <p:spPr>
          <a:xfrm>
            <a:off x="6970159" y="5377659"/>
            <a:ext cx="618083" cy="509580"/>
          </a:xfrm>
          <a:prstGeom prst="star5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9C3B4A4-2602-4D6F-8A9B-25BC8F041780}"/>
              </a:ext>
            </a:extLst>
          </p:cNvPr>
          <p:cNvSpPr txBox="1"/>
          <p:nvPr/>
        </p:nvSpPr>
        <p:spPr>
          <a:xfrm>
            <a:off x="7452879" y="5490919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F-C</a:t>
            </a:r>
            <a:r>
              <a:rPr lang="de-DE" altLang="zh-CN" b="1" dirty="0">
                <a:solidFill>
                  <a:schemeClr val="accent1">
                    <a:lumMod val="75000"/>
                  </a:schemeClr>
                </a:solidFill>
              </a:rPr>
              <a:t>lip</a:t>
            </a:r>
            <a:endParaRPr lang="de-DE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8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181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1" grpId="0" animBg="1"/>
      <p:bldP spid="3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46B180-3771-4675-93BF-7729EF500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4.4 E</a:t>
            </a:r>
            <a:r>
              <a:rPr lang="de-DE" altLang="zh-CN" dirty="0"/>
              <a:t>xtra: position error of the mandrel</a:t>
            </a:r>
            <a:br>
              <a:rPr lang="de-DE" altLang="zh-CN" dirty="0"/>
            </a:br>
            <a:r>
              <a:rPr lang="de-DE" altLang="zh-CN" dirty="0">
                <a:solidFill>
                  <a:schemeClr val="accent1">
                    <a:lumMod val="75000"/>
                  </a:schemeClr>
                </a:solidFill>
              </a:rPr>
              <a:t>from pixel to mm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848643B-4869-4439-9705-7E83F6C56B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b="1" dirty="0"/>
              <a:t>Position </a:t>
            </a:r>
            <a:r>
              <a:rPr lang="en-US" altLang="zh-CN" dirty="0"/>
              <a:t>of the mandrel</a:t>
            </a:r>
          </a:p>
          <a:p>
            <a:pPr lvl="1"/>
            <a:r>
              <a:rPr lang="en-US" altLang="zh-CN" b="1" dirty="0"/>
              <a:t>middle</a:t>
            </a:r>
            <a:r>
              <a:rPr lang="en-US" altLang="zh-CN" dirty="0"/>
              <a:t> of </a:t>
            </a:r>
            <a:r>
              <a:rPr lang="en-US" altLang="zh-CN" dirty="0" smtClean="0"/>
              <a:t>labeled lines</a:t>
            </a:r>
            <a:endParaRPr lang="en-US" altLang="zh-C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4530961-D878-4978-BE69-A9E4A12C62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altLang="zh-CN" dirty="0"/>
              <a:t>Prior </a:t>
            </a:r>
            <a:r>
              <a:rPr lang="en-US" altLang="zh-CN" dirty="0"/>
              <a:t>k</a:t>
            </a:r>
            <a:r>
              <a:rPr lang="de-DE" altLang="zh-CN" dirty="0"/>
              <a:t>nowledge: 70 pixels / mm</a:t>
            </a:r>
          </a:p>
          <a:p>
            <a:pPr lvl="1"/>
            <a:r>
              <a:rPr lang="de-DE" altLang="zh-CN" dirty="0"/>
              <a:t>the diameter of the stent wire: 0.1 mm</a:t>
            </a:r>
          </a:p>
          <a:p>
            <a:endParaRPr lang="de-DE" altLang="zh-CN" dirty="0"/>
          </a:p>
          <a:p>
            <a:r>
              <a:rPr lang="de-DE" altLang="zh-CN" dirty="0"/>
              <a:t>AE: distance of the middle lines</a:t>
            </a:r>
          </a:p>
          <a:p>
            <a:r>
              <a:rPr lang="de-DE" altLang="zh-CN" dirty="0"/>
              <a:t>MAE: 12.57 pixels (F-C</a:t>
            </a:r>
            <a:r>
              <a:rPr lang="en-US" altLang="zh-CN" dirty="0"/>
              <a:t>lip</a:t>
            </a:r>
            <a:r>
              <a:rPr lang="de-DE" altLang="zh-CN" dirty="0"/>
              <a:t>)</a:t>
            </a:r>
          </a:p>
          <a:p>
            <a:pPr lvl="1"/>
            <a:r>
              <a:rPr lang="de-DE" altLang="zh-CN" dirty="0"/>
              <a:t>0.18 mm</a:t>
            </a:r>
          </a:p>
          <a:p>
            <a:pPr lvl="1"/>
            <a:endParaRPr lang="de-DE" altLang="zh-CN" dirty="0"/>
          </a:p>
          <a:p>
            <a:pPr lvl="1"/>
            <a:endParaRPr lang="de-DE" altLang="zh-CN" dirty="0"/>
          </a:p>
          <a:p>
            <a:pPr lvl="1"/>
            <a:endParaRPr lang="de-DE" altLang="zh-CN" dirty="0"/>
          </a:p>
          <a:p>
            <a:pPr lvl="1"/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79D4C4-22B8-4DF6-AF9D-805C438024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18" name="圆角矩形 17"/>
          <p:cNvSpPr/>
          <p:nvPr/>
        </p:nvSpPr>
        <p:spPr>
          <a:xfrm>
            <a:off x="6858000" y="3276600"/>
            <a:ext cx="1143000" cy="3643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10287000" y="1600200"/>
            <a:ext cx="990600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82" y="2180653"/>
            <a:ext cx="5733102" cy="4215384"/>
          </a:xfrm>
          <a:prstGeom prst="rect">
            <a:avLst/>
          </a:prstGeom>
        </p:spPr>
      </p:pic>
      <p:cxnSp>
        <p:nvCxnSpPr>
          <p:cNvPr id="23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22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1 Motivation and Objective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Fundamental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3 Concept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4 Evaluation and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Analyse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5 Conclusion and Outlook</a:t>
            </a:r>
            <a:endParaRPr lang="de-DE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4161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1" y="333376"/>
            <a:ext cx="9215967" cy="561975"/>
          </a:xfrm>
        </p:spPr>
        <p:txBody>
          <a:bodyPr/>
          <a:lstStyle/>
          <a:p>
            <a:r>
              <a:rPr lang="en-US" dirty="0"/>
              <a:t>1.1 Motivation: background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522" y="1204809"/>
            <a:ext cx="6499219" cy="4894262"/>
          </a:xfrm>
        </p:spPr>
        <p:txBody>
          <a:bodyPr/>
          <a:lstStyle/>
          <a:p>
            <a:r>
              <a:rPr lang="de-DE" dirty="0"/>
              <a:t>Stent: a </a:t>
            </a:r>
            <a:r>
              <a:rPr lang="de-DE" b="1" dirty="0"/>
              <a:t>life-saving</a:t>
            </a:r>
            <a:r>
              <a:rPr lang="de-DE" dirty="0"/>
              <a:t> device</a:t>
            </a:r>
          </a:p>
          <a:p>
            <a:pPr lvl="1"/>
            <a:r>
              <a:rPr lang="de-DE" altLang="zh-CN" dirty="0" err="1"/>
              <a:t>treat</a:t>
            </a:r>
            <a:r>
              <a:rPr lang="de-DE" altLang="zh-CN" dirty="0"/>
              <a:t> </a:t>
            </a:r>
            <a:r>
              <a:rPr lang="de-DE" altLang="zh-CN" dirty="0" err="1"/>
              <a:t>c</a:t>
            </a:r>
            <a:r>
              <a:rPr lang="de-DE" dirty="0" err="1"/>
              <a:t>ardiovascular</a:t>
            </a:r>
            <a:r>
              <a:rPr lang="de-DE" dirty="0"/>
              <a:t> </a:t>
            </a:r>
            <a:r>
              <a:rPr lang="de-DE" dirty="0" err="1"/>
              <a:t>diseases</a:t>
            </a:r>
            <a:r>
              <a:rPr lang="de-DE" dirty="0"/>
              <a:t> [1-2]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/>
              <a:t>Stent </a:t>
            </a:r>
            <a:r>
              <a:rPr lang="de-DE" dirty="0" err="1"/>
              <a:t>manufacture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inspection</a:t>
            </a:r>
            <a:r>
              <a:rPr lang="de-DE" dirty="0"/>
              <a:t>:</a:t>
            </a:r>
            <a:r>
              <a:rPr lang="zh-CN" altLang="de-DE" dirty="0"/>
              <a:t> </a:t>
            </a:r>
            <a:r>
              <a:rPr lang="de-DE" dirty="0"/>
              <a:t>manual vs. </a:t>
            </a:r>
            <a:r>
              <a:rPr lang="de-DE" b="1" dirty="0"/>
              <a:t>a</a:t>
            </a:r>
            <a:r>
              <a:rPr lang="de-DE" altLang="de-DE" b="1" dirty="0"/>
              <a:t>utomatic</a:t>
            </a:r>
          </a:p>
          <a:p>
            <a:pPr lvl="2"/>
            <a:r>
              <a:rPr lang="de-DE" dirty="0"/>
              <a:t>high </a:t>
            </a:r>
            <a:r>
              <a:rPr lang="de-DE" dirty="0" err="1"/>
              <a:t>precision</a:t>
            </a:r>
            <a:endParaRPr lang="de-DE" dirty="0"/>
          </a:p>
          <a:p>
            <a:pPr lvl="2"/>
            <a:r>
              <a:rPr lang="de-DE" dirty="0" err="1"/>
              <a:t>faster</a:t>
            </a:r>
            <a:endParaRPr lang="de-DE" dirty="0"/>
          </a:p>
          <a:p>
            <a:pPr lvl="2"/>
            <a:r>
              <a:rPr lang="de-DE" dirty="0" err="1"/>
              <a:t>lower</a:t>
            </a:r>
            <a:r>
              <a:rPr lang="de-DE" dirty="0"/>
              <a:t> </a:t>
            </a:r>
            <a:r>
              <a:rPr lang="de-DE" dirty="0" err="1"/>
              <a:t>cost</a:t>
            </a:r>
            <a:endParaRPr lang="de-DE" dirty="0"/>
          </a:p>
          <a:p>
            <a:endParaRPr lang="de-DE" b="1" dirty="0"/>
          </a:p>
          <a:p>
            <a:r>
              <a:rPr lang="de-DE" b="1" dirty="0"/>
              <a:t>Automatic inspect system </a:t>
            </a:r>
            <a:r>
              <a:rPr lang="de-DE" dirty="0"/>
              <a:t>is desirable! [3]</a:t>
            </a:r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 dirty="0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2050" name="Picture 2" descr="https://firebasestorage.googleapis.com/v0/b/firescript-577a2.appspot.com/o/imgs%2Fapp%2Ftest_101_goals%2Fx-vF_OvyCg.png?alt=media&amp;token=0be2aec9-95ca-464e-96f3-91e560bb43e2">
            <a:extLst>
              <a:ext uri="{FF2B5EF4-FFF2-40B4-BE49-F238E27FC236}">
                <a16:creationId xmlns:a16="http://schemas.microsoft.com/office/drawing/2014/main" xmlns="" id="{D05B375F-2B65-49C1-BDAE-CD17D8022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1648521"/>
            <a:ext cx="4657827" cy="259273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4057C44-0B53-468D-81A9-C6CCFB8DDAB0}"/>
              </a:ext>
            </a:extLst>
          </p:cNvPr>
          <p:cNvSpPr txBox="1"/>
          <p:nvPr/>
        </p:nvSpPr>
        <p:spPr>
          <a:xfrm>
            <a:off x="6629400" y="4202668"/>
            <a:ext cx="465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i="1" dirty="0"/>
              <a:t>Stent </a:t>
            </a:r>
            <a:r>
              <a:rPr lang="de-DE" i="1" dirty="0" err="1"/>
              <a:t>implantation</a:t>
            </a:r>
            <a:r>
              <a:rPr lang="de-DE" i="1" dirty="0"/>
              <a:t> </a:t>
            </a:r>
            <a:r>
              <a:rPr lang="de-DE" i="1" dirty="0" err="1"/>
              <a:t>process</a:t>
            </a:r>
            <a:r>
              <a:rPr lang="de-DE" i="1" dirty="0"/>
              <a:t> [2]</a:t>
            </a:r>
          </a:p>
        </p:txBody>
      </p:sp>
    </p:spTree>
    <p:extLst>
      <p:ext uri="{BB962C8B-B14F-4D97-AF65-F5344CB8AC3E}">
        <p14:creationId xmlns:p14="http://schemas.microsoft.com/office/powerpoint/2010/main" val="296199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BCB767-93D8-4F2E-80AC-95727824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 </a:t>
            </a:r>
            <a:r>
              <a:rPr lang="de-DE" dirty="0" err="1"/>
              <a:t>Conclusion</a:t>
            </a:r>
            <a:r>
              <a:rPr lang="de-DE" dirty="0"/>
              <a:t> and </a:t>
            </a:r>
            <a:r>
              <a:rPr lang="de-DE" dirty="0" err="1"/>
              <a:t>outlook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1CA6D7-79DC-40FC-BD0E-F837C5BE9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11135783" cy="4894262"/>
          </a:xfrm>
        </p:spPr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Implemented</a:t>
            </a:r>
            <a:r>
              <a:rPr lang="de-DE" dirty="0"/>
              <a:t> / </a:t>
            </a:r>
            <a:r>
              <a:rPr lang="de-DE" dirty="0" err="1"/>
              <a:t>reproduced</a:t>
            </a:r>
            <a:r>
              <a:rPr lang="de-DE" dirty="0"/>
              <a:t> 6 </a:t>
            </a:r>
            <a:r>
              <a:rPr lang="de-DE" dirty="0" err="1"/>
              <a:t>approaches</a:t>
            </a:r>
            <a:endParaRPr lang="de-DE" dirty="0"/>
          </a:p>
          <a:p>
            <a:pPr lvl="1"/>
            <a:r>
              <a:rPr lang="de-DE" dirty="0"/>
              <a:t>RSE:</a:t>
            </a:r>
          </a:p>
          <a:p>
            <a:pPr lvl="2"/>
            <a:r>
              <a:rPr lang="de-DE" b="1" dirty="0"/>
              <a:t>DL </a:t>
            </a:r>
            <a:r>
              <a:rPr lang="de-DE" b="1" dirty="0" err="1"/>
              <a:t>models</a:t>
            </a:r>
            <a:r>
              <a:rPr lang="de-DE" b="1" dirty="0"/>
              <a:t>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: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b="1" dirty="0"/>
              <a:t>robust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noise</a:t>
            </a:r>
            <a:endParaRPr lang="de-DE" b="1" dirty="0"/>
          </a:p>
          <a:p>
            <a:pPr lvl="2"/>
            <a:r>
              <a:rPr lang="de-DE" dirty="0"/>
              <a:t>Lowest in all </a:t>
            </a:r>
            <a:r>
              <a:rPr lang="de-DE" altLang="zh-CN" dirty="0"/>
              <a:t>approaches</a:t>
            </a:r>
            <a:r>
              <a:rPr lang="de-DE" dirty="0"/>
              <a:t>: </a:t>
            </a:r>
            <a:r>
              <a:rPr lang="de-DE" b="1" dirty="0"/>
              <a:t>HT-LCNN</a:t>
            </a:r>
            <a:r>
              <a:rPr lang="de-DE" dirty="0"/>
              <a:t> 19.77 pixels</a:t>
            </a:r>
          </a:p>
          <a:p>
            <a:pPr lvl="2"/>
            <a:r>
              <a:rPr lang="de-DE" dirty="0"/>
              <a:t>Lowest in </a:t>
            </a:r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altLang="zh-CN" dirty="0"/>
              <a:t>approaches</a:t>
            </a:r>
            <a:r>
              <a:rPr lang="de-DE" dirty="0"/>
              <a:t>: </a:t>
            </a:r>
            <a:r>
              <a:rPr lang="de-DE" b="1" dirty="0"/>
              <a:t>LSD</a:t>
            </a:r>
            <a:r>
              <a:rPr lang="de-DE" dirty="0"/>
              <a:t> 28.8 pixels</a:t>
            </a:r>
          </a:p>
          <a:p>
            <a:pPr lvl="1"/>
            <a:r>
              <a:rPr lang="de-DE" altLang="zh-CN" dirty="0"/>
              <a:t>Execution time in addition: </a:t>
            </a:r>
            <a:r>
              <a:rPr lang="de-DE" altLang="zh-CN" b="1" dirty="0"/>
              <a:t>F-Clip </a:t>
            </a:r>
            <a:r>
              <a:rPr lang="de-DE" altLang="zh-CN" dirty="0"/>
              <a:t>is the fastest (32 </a:t>
            </a:r>
            <a:r>
              <a:rPr lang="de-DE" altLang="zh-CN" dirty="0" smtClean="0"/>
              <a:t>ms), </a:t>
            </a:r>
            <a:r>
              <a:rPr lang="en-US" altLang="zh-CN" dirty="0" smtClean="0"/>
              <a:t>20.72 pixels</a:t>
            </a:r>
            <a:endParaRPr lang="de-DE" altLang="zh-CN" dirty="0"/>
          </a:p>
          <a:p>
            <a:endParaRPr lang="de-DE" dirty="0"/>
          </a:p>
          <a:p>
            <a:r>
              <a:rPr lang="de-DE" dirty="0"/>
              <a:t>Outlook:</a:t>
            </a:r>
          </a:p>
          <a:p>
            <a:pPr lvl="1"/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altLang="zh-CN" dirty="0" err="1"/>
              <a:t>approaches</a:t>
            </a:r>
            <a:r>
              <a:rPr lang="de-DE" dirty="0"/>
              <a:t>: use LSD, deal with the two bad cases</a:t>
            </a:r>
          </a:p>
          <a:p>
            <a:pPr lvl="1"/>
            <a:r>
              <a:rPr lang="de-DE" dirty="0"/>
              <a:t>Deep learning: use two junctions to represent a border line</a:t>
            </a:r>
          </a:p>
          <a:p>
            <a:pPr lvl="2"/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accurate</a:t>
            </a:r>
            <a:endParaRPr lang="de-DE" dirty="0"/>
          </a:p>
          <a:p>
            <a:pPr lvl="3"/>
            <a:r>
              <a:rPr lang="de-DE" altLang="zh-CN" dirty="0" err="1"/>
              <a:t>the</a:t>
            </a:r>
            <a:r>
              <a:rPr lang="de-DE" altLang="zh-CN" dirty="0"/>
              <a:t> border lines are actually skewed (not vertical)</a:t>
            </a:r>
            <a:endParaRPr lang="de-DE" dirty="0"/>
          </a:p>
          <a:p>
            <a:pPr lvl="2"/>
            <a:r>
              <a:rPr lang="de-DE" dirty="0" err="1"/>
              <a:t>easier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altLang="zh-CN" dirty="0" err="1"/>
              <a:t>perceive</a:t>
            </a:r>
            <a:r>
              <a:rPr lang="de-DE" altLang="zh-CN" dirty="0"/>
              <a:t> and </a:t>
            </a:r>
            <a:r>
              <a:rPr lang="de-DE" altLang="zh-CN" dirty="0" err="1"/>
              <a:t>label</a:t>
            </a:r>
            <a:r>
              <a:rPr lang="de-DE" altLang="zh-CN" dirty="0"/>
              <a:t> (in </a:t>
            </a:r>
            <a:r>
              <a:rPr lang="de-DE" altLang="zh-CN" dirty="0" err="1"/>
              <a:t>the</a:t>
            </a:r>
            <a:r>
              <a:rPr lang="de-DE" altLang="zh-CN" dirty="0"/>
              <a:t> </a:t>
            </a:r>
            <a:r>
              <a:rPr lang="de-DE" altLang="zh-CN" dirty="0" err="1"/>
              <a:t>middle</a:t>
            </a:r>
            <a:r>
              <a:rPr lang="de-DE" altLang="zh-CN" dirty="0"/>
              <a:t> </a:t>
            </a:r>
            <a:r>
              <a:rPr lang="de-DE" altLang="zh-CN" dirty="0" err="1"/>
              <a:t>part</a:t>
            </a:r>
            <a:r>
              <a:rPr lang="de-DE" altLang="zh-CN" dirty="0"/>
              <a:t>)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DE60F4-DEAB-4AE5-A8ED-CAE2D16405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6" name="Picture 17">
            <a:extLst>
              <a:ext uri="{FF2B5EF4-FFF2-40B4-BE49-F238E27FC236}">
                <a16:creationId xmlns:a16="http://schemas.microsoft.com/office/drawing/2014/main" xmlns="" id="{3702A871-937D-4942-926D-49F2993CD0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695700"/>
            <a:ext cx="3800156" cy="2540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</p:pic>
      <p:sp>
        <p:nvSpPr>
          <p:cNvPr id="7" name="圆角矩形 6"/>
          <p:cNvSpPr/>
          <p:nvPr/>
        </p:nvSpPr>
        <p:spPr>
          <a:xfrm>
            <a:off x="11315700" y="5867400"/>
            <a:ext cx="533400" cy="5527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8382000" y="3657600"/>
            <a:ext cx="533400" cy="4064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85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DE60F4-DEAB-4AE5-A8ED-CAE2D16405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710BB427-9A65-46B1-830B-63FC55C36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05000"/>
            <a:ext cx="10972800" cy="561975"/>
          </a:xfrm>
        </p:spPr>
        <p:txBody>
          <a:bodyPr/>
          <a:lstStyle/>
          <a:p>
            <a:pPr algn="ctr"/>
            <a:r>
              <a:rPr lang="en-US" altLang="zh-CN" sz="3200" dirty="0"/>
              <a:t>Thank you </a:t>
            </a:r>
            <a:r>
              <a:rPr lang="en-US" altLang="zh-CN" sz="3200" b="0" dirty="0"/>
              <a:t>for your attention!</a:t>
            </a:r>
            <a:endParaRPr lang="zh-CN" altLang="en-US" sz="3200"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4A8BAD5-2138-4E9B-97C7-EF1B32AC0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75" t="65528" r="1875" b="-85"/>
          <a:stretch/>
        </p:blipFill>
        <p:spPr>
          <a:xfrm>
            <a:off x="152399" y="3429000"/>
            <a:ext cx="11887201" cy="28194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330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Reference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98563"/>
            <a:ext cx="10972800" cy="48942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[1]</a:t>
            </a:r>
            <a:r>
              <a:rPr lang="de-DE" altLang="zh-CN" dirty="0"/>
              <a:t> “Todesursachen,” </a:t>
            </a:r>
            <a:r>
              <a:rPr lang="de-DE" altLang="zh-CN" i="1" dirty="0"/>
              <a:t>Statistisches Bundesamt</a:t>
            </a:r>
            <a:r>
              <a:rPr lang="de-DE" altLang="zh-CN" dirty="0"/>
              <a:t>. </a:t>
            </a:r>
            <a:r>
              <a:rPr lang="de-DE" altLang="zh-CN" dirty="0">
                <a:hlinkClick r:id="rId2"/>
              </a:rPr>
              <a:t>https://www.destatis.de/DE/Themen/Gesellschaft-Umwelt/Gesundheit/Todesursachen/_inhalt.html</a:t>
            </a:r>
            <a:r>
              <a:rPr lang="de-DE" altLang="zh-CN" dirty="0"/>
              <a:t> (accessed Nov. 01, 2022).</a:t>
            </a:r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r>
              <a:rPr lang="en-US" altLang="zh-CN" dirty="0"/>
              <a:t>[2] “Stents - What to Expect When Getting a Stent | NHLBI, NIH.” </a:t>
            </a:r>
            <a:r>
              <a:rPr lang="en-US" altLang="zh-CN" dirty="0">
                <a:hlinkClick r:id="rId3"/>
              </a:rPr>
              <a:t>https://www.nhlbi.nih.gov/health/stents/during</a:t>
            </a:r>
            <a:r>
              <a:rPr lang="en-US" altLang="zh-CN" dirty="0"/>
              <a:t> (accessed Nov. 01, 2022).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[3] B. Haas, M. </a:t>
            </a:r>
            <a:r>
              <a:rPr lang="en-US" altLang="zh-CN" dirty="0" err="1"/>
              <a:t>Braeuner</a:t>
            </a:r>
            <a:r>
              <a:rPr lang="en-US" altLang="zh-CN" dirty="0"/>
              <a:t>, K. Lehmann, and E. Sax, “Evaluation of different methods to measure a stent’s pitch length in an industrial environment,” in </a:t>
            </a:r>
            <a:r>
              <a:rPr lang="en-US" altLang="zh-CN" i="1" dirty="0"/>
              <a:t>2021 International Conference on Electrical, Computer, Communications and Mechatronics Engineering (ICECCME)</a:t>
            </a:r>
            <a:r>
              <a:rPr lang="en-US" altLang="zh-CN" dirty="0"/>
              <a:t>, Oct. 2021, pp. 1–6.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4"/>
              </a:rPr>
              <a:t>10.1109/ICECCME52200.2021.9590830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00810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Reference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98563"/>
            <a:ext cx="10972800" cy="4894262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[4] R. </a:t>
            </a:r>
            <a:r>
              <a:rPr lang="en-US" altLang="zh-CN" dirty="0" err="1"/>
              <a:t>Grompone</a:t>
            </a:r>
            <a:r>
              <a:rPr lang="en-US" altLang="zh-CN" dirty="0"/>
              <a:t> von </a:t>
            </a:r>
            <a:r>
              <a:rPr lang="en-US" altLang="zh-CN" dirty="0" err="1"/>
              <a:t>Gioi</a:t>
            </a:r>
            <a:r>
              <a:rPr lang="en-US" altLang="zh-CN" dirty="0"/>
              <a:t>, J. </a:t>
            </a:r>
            <a:r>
              <a:rPr lang="en-US" altLang="zh-CN" dirty="0" err="1"/>
              <a:t>Jakubowicz</a:t>
            </a:r>
            <a:r>
              <a:rPr lang="en-US" altLang="zh-CN" dirty="0"/>
              <a:t>, J.-M. Morel, and G. Randall, “LSD: A Fast Line Segment Detector with a False Detection Control,” </a:t>
            </a:r>
            <a:r>
              <a:rPr lang="en-US" altLang="zh-CN" i="1" dirty="0"/>
              <a:t>IEEE Transactions on Pattern Analysis and Machine Intelligence</a:t>
            </a:r>
            <a:r>
              <a:rPr lang="en-US" altLang="zh-CN" dirty="0"/>
              <a:t>, vol. 32, no. 4, pp. 722–732, Apr. 2010,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10.1109/TPAMI.2008.300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[5] C. </a:t>
            </a:r>
            <a:r>
              <a:rPr lang="en-US" altLang="zh-CN" dirty="0" err="1"/>
              <a:t>Akinlar</a:t>
            </a:r>
            <a:r>
              <a:rPr lang="en-US" altLang="zh-CN" dirty="0"/>
              <a:t> and C. </a:t>
            </a:r>
            <a:r>
              <a:rPr lang="en-US" altLang="zh-CN" dirty="0" err="1"/>
              <a:t>Topal</a:t>
            </a:r>
            <a:r>
              <a:rPr lang="en-US" altLang="zh-CN" dirty="0"/>
              <a:t>, “</a:t>
            </a:r>
            <a:r>
              <a:rPr lang="en-US" altLang="zh-CN" dirty="0" err="1"/>
              <a:t>Edlines</a:t>
            </a:r>
            <a:r>
              <a:rPr lang="en-US" altLang="zh-CN" dirty="0"/>
              <a:t>: Real-time line segment detection by Edge Drawing (</a:t>
            </a:r>
            <a:r>
              <a:rPr lang="en-US" altLang="zh-CN" dirty="0" err="1"/>
              <a:t>ed</a:t>
            </a:r>
            <a:r>
              <a:rPr lang="en-US" altLang="zh-CN" dirty="0"/>
              <a:t>),” in </a:t>
            </a:r>
            <a:r>
              <a:rPr lang="en-US" altLang="zh-CN" i="1" dirty="0"/>
              <a:t>2011 18th IEEE International Conference on Image Processing</a:t>
            </a:r>
            <a:r>
              <a:rPr lang="en-US" altLang="zh-CN" dirty="0"/>
              <a:t>, Sep. 2011, pp. 2837–2840.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3"/>
              </a:rPr>
              <a:t>10.1109/ICIP.2011.6116138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[6] X. Lu, J. Yao, K. Li, and L. Li, “</a:t>
            </a:r>
            <a:r>
              <a:rPr lang="en-US" altLang="zh-CN" dirty="0" err="1"/>
              <a:t>CannyLines</a:t>
            </a:r>
            <a:r>
              <a:rPr lang="en-US" altLang="zh-CN" dirty="0"/>
              <a:t>: A parameter-free line segment detector,” in </a:t>
            </a:r>
            <a:r>
              <a:rPr lang="en-US" altLang="zh-CN" i="1" dirty="0"/>
              <a:t>2015 IEEE International Conference on Image Processing (ICIP)</a:t>
            </a:r>
            <a:r>
              <a:rPr lang="en-US" altLang="zh-CN" dirty="0"/>
              <a:t>, Sep. 2015, pp. 507–511.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4"/>
              </a:rPr>
              <a:t>10.1109/ICIP.2015.7350850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97647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Reference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98563"/>
            <a:ext cx="10972800" cy="4894262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[7] E. J. </a:t>
            </a:r>
            <a:r>
              <a:rPr lang="en-US" altLang="zh-CN" dirty="0" err="1"/>
              <a:t>Almazàn</a:t>
            </a:r>
            <a:r>
              <a:rPr lang="en-US" altLang="zh-CN" dirty="0"/>
              <a:t>, R. Tal, Y. Qian, and J. H. Elder, “MCMLSD: A Dynamic Programming Approach to Line Segment Detection,” in </a:t>
            </a:r>
            <a:r>
              <a:rPr lang="en-US" altLang="zh-CN" i="1" dirty="0"/>
              <a:t>2017 IEEE Conference on Computer Vision and Pattern Recognition (CVPR)</a:t>
            </a:r>
            <a:r>
              <a:rPr lang="en-US" altLang="zh-CN" dirty="0"/>
              <a:t>, Jul. 2017, pp. 5854–5862.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10.1109/CVPR.2017.620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[8] Y. Zhou, H. Qi, and Y. Ma, “End-to-End Wireframe Parsing,” in </a:t>
            </a:r>
            <a:r>
              <a:rPr lang="en-US" altLang="zh-CN" i="1" dirty="0"/>
              <a:t>2019 IEEE/CVF International Conference on Computer Vision (ICCV)</a:t>
            </a:r>
            <a:r>
              <a:rPr lang="en-US" altLang="zh-CN" dirty="0"/>
              <a:t>, Oct. 2019, pp. 962–971.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3"/>
              </a:rPr>
              <a:t>10.1109/ICCV.2019.00105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[9] Y. Lin, S. L. </a:t>
            </a:r>
            <a:r>
              <a:rPr lang="en-US" altLang="zh-CN" dirty="0" err="1"/>
              <a:t>Pintea</a:t>
            </a:r>
            <a:r>
              <a:rPr lang="en-US" altLang="zh-CN" dirty="0"/>
              <a:t>, and J. C. van </a:t>
            </a:r>
            <a:r>
              <a:rPr lang="en-US" altLang="zh-CN" dirty="0" err="1"/>
              <a:t>Gemert</a:t>
            </a:r>
            <a:r>
              <a:rPr lang="en-US" altLang="zh-CN" dirty="0"/>
              <a:t>, “Deep Hough-Transform Line Priors,” in </a:t>
            </a:r>
            <a:r>
              <a:rPr lang="en-US" altLang="zh-CN" i="1" dirty="0"/>
              <a:t>Computer Vision – ECCV 2020</a:t>
            </a:r>
            <a:r>
              <a:rPr lang="en-US" altLang="zh-CN" dirty="0"/>
              <a:t>, Cham, 2020, pp. 323–340.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4"/>
              </a:rPr>
              <a:t>10.1007/978-3-030-58542-6_20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de-DE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112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Reference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98563"/>
            <a:ext cx="10972800" cy="4894262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[10] X. Dai, H. Gong, S. Wu, X. Yuan, and M. Yi, “Fully convolutional line parsing,” </a:t>
            </a:r>
            <a:r>
              <a:rPr lang="en-US" altLang="zh-CN" i="1" dirty="0" err="1"/>
              <a:t>Neurocomputing</a:t>
            </a:r>
            <a:r>
              <a:rPr lang="en-US" altLang="zh-CN" dirty="0"/>
              <a:t>, vol. 506, pp. 1–11, Sep. 2022, </a:t>
            </a:r>
            <a:r>
              <a:rPr lang="en-US" altLang="zh-CN" dirty="0" err="1"/>
              <a:t>doi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10.1016/j.neucom.2022.07.026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[11] </a:t>
            </a:r>
            <a:r>
              <a:rPr lang="da-DK" altLang="zh-CN" dirty="0"/>
              <a:t>“Hidden Markov Model.” </a:t>
            </a:r>
            <a:r>
              <a:rPr lang="da-DK" altLang="zh-CN" dirty="0">
                <a:hlinkClick r:id="rId3"/>
              </a:rPr>
              <a:t>http://personal.psu.edu/jol2/hmm.html</a:t>
            </a:r>
            <a:r>
              <a:rPr lang="da-DK" altLang="zh-CN" dirty="0"/>
              <a:t> (accessed Nov. 01, 2022).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3594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CannyPF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893492"/>
            <a:ext cx="4847185" cy="5559425"/>
          </a:xfrm>
          <a:prstGeom prst="rect">
            <a:avLst/>
          </a:prstGeom>
          <a:effectLst/>
        </p:spPr>
      </p:pic>
      <p:sp>
        <p:nvSpPr>
          <p:cNvPr id="7" name="内容占位符 2"/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469467" cy="4894262"/>
          </a:xfrm>
        </p:spPr>
        <p:txBody>
          <a:bodyPr/>
          <a:lstStyle/>
          <a:p>
            <a:r>
              <a:rPr lang="en-US" altLang="zh-CN" dirty="0"/>
              <a:t>The algorithm of </a:t>
            </a:r>
            <a:r>
              <a:rPr lang="en-US" altLang="zh-CN" dirty="0" err="1"/>
              <a:t>CannyPF</a:t>
            </a:r>
            <a:r>
              <a:rPr lang="en-US" altLang="zh-CN" dirty="0"/>
              <a:t> [6]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28153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MCMLSD [7]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HMM: hidden </a:t>
                </a:r>
                <a:r>
                  <a:rPr lang="en-US" altLang="zh-CN" dirty="0" err="1"/>
                  <a:t>markov</a:t>
                </a:r>
                <a:r>
                  <a:rPr lang="en-US" altLang="zh-CN" dirty="0"/>
                  <a:t> model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: the observation of the detected line at </a:t>
                </a:r>
                <a:r>
                  <a:rPr lang="en-US" altLang="zh-CN" b="1" dirty="0"/>
                  <a:t>pixel </a:t>
                </a:r>
                <a:r>
                  <a:rPr lang="en-US" altLang="zh-CN" b="1" dirty="0" err="1"/>
                  <a:t>i</a:t>
                </a:r>
                <a:endParaRPr lang="en-US" altLang="zh-CN" b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: binary hidden segment state (ON or OFF) indicating whether a visible segment is present at </a:t>
                </a:r>
                <a:r>
                  <a:rPr lang="en-US" altLang="zh-CN" b="1" dirty="0"/>
                  <a:t>pixel </a:t>
                </a:r>
                <a:r>
                  <a:rPr lang="en-US" altLang="zh-CN" b="1" dirty="0" err="1"/>
                  <a:t>i</a:t>
                </a:r>
                <a:r>
                  <a:rPr lang="en-US" altLang="zh-CN" b="1" dirty="0"/>
                  <a:t> </a:t>
                </a:r>
                <a:r>
                  <a:rPr lang="en-US" altLang="zh-CN" dirty="0"/>
                  <a:t>on the line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11" t="-1870" r="-15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One of the ranking methods:</a:t>
            </a:r>
          </a:p>
          <a:p>
            <a:pPr lvl="1"/>
            <a:r>
              <a:rPr lang="en-US" altLang="zh-CN" dirty="0"/>
              <a:t>posterior probability of line segment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6" name="文本框 5"/>
          <p:cNvSpPr txBox="1"/>
          <p:nvPr/>
        </p:nvSpPr>
        <p:spPr>
          <a:xfrm>
            <a:off x="358546" y="5574268"/>
            <a:ext cx="5633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/>
              <a:t>HMM [11]</a:t>
            </a:r>
            <a:endParaRPr lang="zh-CN" altLang="en-US" i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917" y="2057400"/>
            <a:ext cx="4562599" cy="6753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545" y="3598275"/>
            <a:ext cx="5798010" cy="199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210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HT-LCNN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HT-IHT block [9]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63" y="1752600"/>
            <a:ext cx="9941441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927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Hardware and Software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5573183" cy="4894262"/>
          </a:xfrm>
        </p:spPr>
        <p:txBody>
          <a:bodyPr/>
          <a:lstStyle/>
          <a:p>
            <a:r>
              <a:rPr lang="en-US" altLang="zh-CN" dirty="0"/>
              <a:t>Hardware</a:t>
            </a:r>
          </a:p>
          <a:p>
            <a:pPr lvl="1"/>
            <a:r>
              <a:rPr lang="en-US" altLang="zh-CN" dirty="0"/>
              <a:t>CPU: </a:t>
            </a:r>
            <a:r>
              <a:rPr lang="pt-BR" altLang="zh-CN" dirty="0"/>
              <a:t>Intel Core(TM) </a:t>
            </a:r>
            <a:r>
              <a:rPr lang="pt-BR" altLang="zh-CN" dirty="0" smtClean="0"/>
              <a:t>i5-9600K 3.70 GHz</a:t>
            </a:r>
          </a:p>
          <a:p>
            <a:pPr lvl="2"/>
            <a:r>
              <a:rPr lang="pt-BR" altLang="zh-CN" dirty="0" smtClean="0"/>
              <a:t>6 Core</a:t>
            </a:r>
            <a:endParaRPr lang="en-US" altLang="zh-CN" dirty="0"/>
          </a:p>
          <a:p>
            <a:pPr lvl="1"/>
            <a:r>
              <a:rPr lang="en-US" altLang="zh-CN" dirty="0" smtClean="0"/>
              <a:t>GPU: GeForce RTX 2080 super 8 GB</a:t>
            </a:r>
          </a:p>
          <a:p>
            <a:pPr lvl="1"/>
            <a:r>
              <a:rPr lang="en-US" altLang="zh-CN" dirty="0"/>
              <a:t>RAM: </a:t>
            </a:r>
            <a:r>
              <a:rPr lang="en-US" altLang="zh-CN" dirty="0" smtClean="0"/>
              <a:t>16 GB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Software</a:t>
            </a:r>
          </a:p>
          <a:p>
            <a:pPr lvl="1"/>
            <a:r>
              <a:rPr lang="en-US" altLang="zh-CN" dirty="0"/>
              <a:t>Operating system: Windows 10 (64-bit)</a:t>
            </a:r>
          </a:p>
          <a:p>
            <a:pPr lvl="1"/>
            <a:r>
              <a:rPr lang="en-US" altLang="zh-CN" dirty="0" err="1"/>
              <a:t>Matlab</a:t>
            </a:r>
            <a:r>
              <a:rPr lang="en-US" altLang="zh-CN" dirty="0"/>
              <a:t> 2020a</a:t>
            </a:r>
          </a:p>
          <a:p>
            <a:pPr lvl="1"/>
            <a:r>
              <a:rPr lang="en-US" altLang="zh-CN" dirty="0"/>
              <a:t>Visual Studio 2019 (C++ code)</a:t>
            </a:r>
          </a:p>
          <a:p>
            <a:pPr lvl="2"/>
            <a:r>
              <a:rPr lang="en-US" altLang="zh-CN" dirty="0" err="1"/>
              <a:t>OpenCV</a:t>
            </a:r>
            <a:r>
              <a:rPr lang="en-US" altLang="zh-CN" dirty="0"/>
              <a:t> 4.6.0 (for C++)</a:t>
            </a:r>
          </a:p>
          <a:p>
            <a:pPr lvl="1"/>
            <a:r>
              <a:rPr lang="en-US" altLang="zh-CN" dirty="0"/>
              <a:t>Visual Studio Code 2017 (Python code)</a:t>
            </a:r>
          </a:p>
          <a:p>
            <a:pPr lvl="2"/>
            <a:r>
              <a:rPr lang="en-US" altLang="zh-CN" dirty="0" err="1"/>
              <a:t>conda</a:t>
            </a:r>
            <a:r>
              <a:rPr lang="en-US" altLang="zh-CN" dirty="0"/>
              <a:t> terminal (Anaconda 2)</a:t>
            </a:r>
          </a:p>
          <a:p>
            <a:pPr lvl="2"/>
            <a:r>
              <a:rPr lang="en-US" altLang="zh-CN" dirty="0"/>
              <a:t>Python 3.9.12</a:t>
            </a:r>
          </a:p>
          <a:p>
            <a:pPr lvl="2"/>
            <a:r>
              <a:rPr lang="en-US" altLang="zh-CN" dirty="0" err="1"/>
              <a:t>OpenCV</a:t>
            </a:r>
            <a:r>
              <a:rPr lang="en-US" altLang="zh-CN" dirty="0"/>
              <a:t> 4.6.0 (for Python)</a:t>
            </a:r>
          </a:p>
          <a:p>
            <a:pPr lvl="2"/>
            <a:r>
              <a:rPr lang="en-US" altLang="zh-CN" dirty="0" err="1"/>
              <a:t>PyTorch</a:t>
            </a:r>
            <a:r>
              <a:rPr lang="en-US" altLang="zh-CN" dirty="0"/>
              <a:t> 1.12.1 + CUDA 11.6</a:t>
            </a:r>
          </a:p>
          <a:p>
            <a:pPr lvl="2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05170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1.1 Motivation: background (</a:t>
            </a:r>
            <a:r>
              <a:rPr lang="de-DE" altLang="zh-CN" dirty="0"/>
              <a:t>Stent4Tomorrow</a:t>
            </a:r>
            <a:r>
              <a:rPr lang="en-US" dirty="0" smtClean="0"/>
              <a:t>) </a:t>
            </a:r>
            <a:r>
              <a:rPr lang="zh-CN" altLang="en-US" dirty="0" smtClean="0"/>
              <a:t>这张应该去掉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7051" y="987426"/>
            <a:ext cx="5469467" cy="2687637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EFA86707-C327-44DA-BCB3-D96ADB176426}"/>
              </a:ext>
            </a:extLst>
          </p:cNvPr>
          <p:cNvCxnSpPr>
            <a:cxnSpLocks/>
          </p:cNvCxnSpPr>
          <p:nvPr/>
        </p:nvCxnSpPr>
        <p:spPr>
          <a:xfrm>
            <a:off x="7649594" y="2226736"/>
            <a:ext cx="732406" cy="4465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69927ED5-4FDE-4A47-876F-83216760348B}"/>
              </a:ext>
            </a:extLst>
          </p:cNvPr>
          <p:cNvGrpSpPr/>
          <p:nvPr/>
        </p:nvGrpSpPr>
        <p:grpSpPr>
          <a:xfrm>
            <a:off x="95174" y="2483898"/>
            <a:ext cx="3558544" cy="3612102"/>
            <a:chOff x="0" y="2471248"/>
            <a:chExt cx="3558544" cy="361210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FD6F7CD4-7F53-4C38-AD24-2EB876C7E651}"/>
                </a:ext>
              </a:extLst>
            </p:cNvPr>
            <p:cNvGrpSpPr/>
            <p:nvPr/>
          </p:nvGrpSpPr>
          <p:grpSpPr>
            <a:xfrm>
              <a:off x="0" y="2471248"/>
              <a:ext cx="3558544" cy="3233191"/>
              <a:chOff x="-225437" y="2640698"/>
              <a:chExt cx="3558544" cy="3233191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xmlns="" id="{6DFB5AFF-C193-4C10-8EC1-1A36B9A21C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25437" y="2640698"/>
                <a:ext cx="3558544" cy="3233191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xmlns="" id="{698798AD-1287-44F2-B42E-892FAB7FB092}"/>
                  </a:ext>
                </a:extLst>
              </p:cNvPr>
              <p:cNvSpPr/>
              <p:nvPr/>
            </p:nvSpPr>
            <p:spPr>
              <a:xfrm>
                <a:off x="1522085" y="2842777"/>
                <a:ext cx="599226" cy="9906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499E51E7-82D6-4A66-AF27-A11A2C618AD1}"/>
                </a:ext>
              </a:extLst>
            </p:cNvPr>
            <p:cNvSpPr txBox="1"/>
            <p:nvPr/>
          </p:nvSpPr>
          <p:spPr>
            <a:xfrm>
              <a:off x="369572" y="5714018"/>
              <a:ext cx="2819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i="1" dirty="0" err="1"/>
                <a:t>manufacturing</a:t>
              </a:r>
              <a:r>
                <a:rPr lang="de-DE" i="1" dirty="0"/>
                <a:t> </a:t>
              </a:r>
              <a:r>
                <a:rPr lang="de-DE" i="1" dirty="0" err="1"/>
                <a:t>system</a:t>
              </a:r>
              <a:r>
                <a:rPr lang="de-DE" i="1" dirty="0"/>
                <a:t> [3]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3C6125B-51AB-4B14-8AE4-52D1176B1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405" y="1014450"/>
            <a:ext cx="3269700" cy="22782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198BA557-2877-42A2-AE1A-E3C78A1DBF5E}"/>
              </a:ext>
            </a:extLst>
          </p:cNvPr>
          <p:cNvSpPr txBox="1"/>
          <p:nvPr/>
        </p:nvSpPr>
        <p:spPr>
          <a:xfrm>
            <a:off x="3992975" y="3288268"/>
            <a:ext cx="3544560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i="1" dirty="0" err="1"/>
              <a:t>visual</a:t>
            </a:r>
            <a:r>
              <a:rPr lang="de-DE" i="1" dirty="0"/>
              <a:t> </a:t>
            </a:r>
            <a:r>
              <a:rPr lang="de-DE" i="1" dirty="0" err="1"/>
              <a:t>inspection</a:t>
            </a:r>
            <a:r>
              <a:rPr lang="de-DE" i="1" dirty="0"/>
              <a:t> </a:t>
            </a:r>
            <a:r>
              <a:rPr lang="de-DE" i="1" dirty="0" err="1"/>
              <a:t>related</a:t>
            </a:r>
            <a:r>
              <a:rPr lang="de-DE" i="1" dirty="0"/>
              <a:t> </a:t>
            </a:r>
            <a:r>
              <a:rPr lang="de-DE" i="1" dirty="0" err="1"/>
              <a:t>parts</a:t>
            </a:r>
            <a:r>
              <a:rPr lang="de-DE" i="1" dirty="0"/>
              <a:t> [3]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29ACD84D-B386-4E68-962C-3DB44F3243EB}"/>
              </a:ext>
            </a:extLst>
          </p:cNvPr>
          <p:cNvCxnSpPr>
            <a:cxnSpLocks/>
            <a:stCxn id="14" idx="7"/>
          </p:cNvCxnSpPr>
          <p:nvPr/>
        </p:nvCxnSpPr>
        <p:spPr>
          <a:xfrm flipV="1">
            <a:off x="2354167" y="2320484"/>
            <a:ext cx="1621923" cy="5105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86FFD0C-28F0-4C7B-8849-6DFBB4E90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9194" y="2811996"/>
            <a:ext cx="4347632" cy="29863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6C5E2305-E0EC-4515-A86B-328865852375}"/>
              </a:ext>
            </a:extLst>
          </p:cNvPr>
          <p:cNvSpPr/>
          <p:nvPr/>
        </p:nvSpPr>
        <p:spPr>
          <a:xfrm>
            <a:off x="9472294" y="4070873"/>
            <a:ext cx="1082541" cy="642284"/>
          </a:xfrm>
          <a:custGeom>
            <a:avLst/>
            <a:gdLst>
              <a:gd name="connsiteX0" fmla="*/ 565150 w 1092200"/>
              <a:gd name="connsiteY0" fmla="*/ 0 h 635000"/>
              <a:gd name="connsiteX1" fmla="*/ 0 w 1092200"/>
              <a:gd name="connsiteY1" fmla="*/ 298450 h 635000"/>
              <a:gd name="connsiteX2" fmla="*/ 577850 w 1092200"/>
              <a:gd name="connsiteY2" fmla="*/ 635000 h 635000"/>
              <a:gd name="connsiteX3" fmla="*/ 1092200 w 1092200"/>
              <a:gd name="connsiteY3" fmla="*/ 279400 h 635000"/>
              <a:gd name="connsiteX4" fmla="*/ 565150 w 1092200"/>
              <a:gd name="connsiteY4" fmla="*/ 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2200" h="635000">
                <a:moveTo>
                  <a:pt x="565150" y="0"/>
                </a:moveTo>
                <a:lnTo>
                  <a:pt x="0" y="298450"/>
                </a:lnTo>
                <a:lnTo>
                  <a:pt x="577850" y="635000"/>
                </a:lnTo>
                <a:lnTo>
                  <a:pt x="1092200" y="279400"/>
                </a:lnTo>
                <a:lnTo>
                  <a:pt x="565150" y="0"/>
                </a:lnTo>
                <a:close/>
              </a:path>
            </a:pathLst>
          </a:cu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DE5B6F3A-4206-4F0C-A2EF-B2F8DC65F90D}"/>
              </a:ext>
            </a:extLst>
          </p:cNvPr>
          <p:cNvSpPr txBox="1"/>
          <p:nvPr/>
        </p:nvSpPr>
        <p:spPr>
          <a:xfrm>
            <a:off x="8790118" y="5786856"/>
            <a:ext cx="2265783" cy="38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focus</a:t>
            </a:r>
            <a:r>
              <a:rPr lang="de-DE" i="1" dirty="0"/>
              <a:t> on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altLang="zh-CN" i="1" dirty="0" err="1"/>
              <a:t>stent</a:t>
            </a:r>
            <a:r>
              <a:rPr lang="de-DE" i="1" dirty="0"/>
              <a:t>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1353900" y="4305152"/>
            <a:ext cx="7360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pitch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0" name="直接箭头连接符 9"/>
          <p:cNvCxnSpPr>
            <a:stCxn id="42" idx="3"/>
            <a:endCxn id="4" idx="1"/>
          </p:cNvCxnSpPr>
          <p:nvPr/>
        </p:nvCxnSpPr>
        <p:spPr>
          <a:xfrm>
            <a:off x="10554835" y="4353478"/>
            <a:ext cx="799065" cy="1363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204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2" grpId="0" animBg="1"/>
      <p:bldP spid="60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720E0E8B-0940-434B-B19E-65BC60E14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194" y="2811996"/>
            <a:ext cx="4347632" cy="29863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45D676-2764-431C-91A7-FD0BB8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1.2 </a:t>
            </a:r>
            <a:r>
              <a:rPr lang="de-DE" dirty="0" err="1"/>
              <a:t>Objective</a:t>
            </a:r>
            <a:r>
              <a:rPr lang="de-DE" dirty="0"/>
              <a:t>: </a:t>
            </a:r>
            <a:r>
              <a:rPr lang="de-DE" altLang="zh-CN" dirty="0" err="1"/>
              <a:t>b</a:t>
            </a:r>
            <a:r>
              <a:rPr lang="de-DE" dirty="0" err="1"/>
              <a:t>orders</a:t>
            </a:r>
            <a:r>
              <a:rPr lang="de-DE" dirty="0"/>
              <a:t> </a:t>
            </a:r>
            <a:r>
              <a:rPr lang="de-DE" dirty="0" err="1"/>
              <a:t>extraction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821157-5AC7-438B-A560-A6E0953F5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6" y="1198563"/>
            <a:ext cx="6792381" cy="4894262"/>
          </a:xfrm>
        </p:spPr>
        <p:txBody>
          <a:bodyPr/>
          <a:lstStyle/>
          <a:p>
            <a:r>
              <a:rPr lang="de-DE" dirty="0" err="1"/>
              <a:t>I</a:t>
            </a:r>
            <a:r>
              <a:rPr lang="de-DE" altLang="zh-CN" dirty="0" err="1"/>
              <a:t>ssue</a:t>
            </a:r>
            <a:r>
              <a:rPr lang="de-DE" altLang="zh-CN" dirty="0"/>
              <a:t> 1: </a:t>
            </a:r>
            <a:r>
              <a:rPr lang="de-DE" altLang="zh-CN" dirty="0" err="1"/>
              <a:t>the</a:t>
            </a:r>
            <a:r>
              <a:rPr lang="de-DE" altLang="zh-CN" dirty="0"/>
              <a:t> </a:t>
            </a:r>
            <a:r>
              <a:rPr lang="de-DE" altLang="zh-CN" dirty="0" err="1"/>
              <a:t>size</a:t>
            </a:r>
            <a:r>
              <a:rPr lang="de-DE" altLang="zh-CN" dirty="0"/>
              <a:t> </a:t>
            </a:r>
            <a:r>
              <a:rPr lang="de-DE" altLang="zh-CN" dirty="0" err="1"/>
              <a:t>of</a:t>
            </a:r>
            <a:r>
              <a:rPr lang="de-DE" altLang="zh-CN" dirty="0"/>
              <a:t> </a:t>
            </a:r>
            <a:r>
              <a:rPr lang="de-DE" altLang="zh-CN" dirty="0" err="1"/>
              <a:t>the</a:t>
            </a:r>
            <a:r>
              <a:rPr lang="de-DE" altLang="zh-CN" dirty="0"/>
              <a:t> </a:t>
            </a:r>
            <a:r>
              <a:rPr lang="de-DE" altLang="zh-CN" b="1" dirty="0"/>
              <a:t>pitch</a:t>
            </a:r>
            <a:endParaRPr lang="de-DE" altLang="zh-CN" dirty="0"/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zh-CN" altLang="de-DE" dirty="0"/>
              <a:t>“</a:t>
            </a:r>
            <a:r>
              <a:rPr lang="de-DE" dirty="0" err="1"/>
              <a:t>enlarge</a:t>
            </a:r>
            <a:r>
              <a:rPr lang="zh-CN" altLang="de-DE" dirty="0"/>
              <a:t>”</a:t>
            </a:r>
            <a:r>
              <a:rPr lang="de-DE" dirty="0"/>
              <a:t>?</a:t>
            </a:r>
          </a:p>
          <a:p>
            <a:r>
              <a:rPr lang="de-DE" dirty="0" err="1"/>
              <a:t>I</a:t>
            </a:r>
            <a:r>
              <a:rPr lang="de-DE" altLang="zh-CN" dirty="0" err="1"/>
              <a:t>ssue</a:t>
            </a:r>
            <a:r>
              <a:rPr lang="de-DE" altLang="zh-CN" dirty="0"/>
              <a:t> 2: </a:t>
            </a:r>
            <a:r>
              <a:rPr lang="de-DE" altLang="zh-CN" dirty="0" err="1"/>
              <a:t>the</a:t>
            </a:r>
            <a:r>
              <a:rPr lang="de-DE" altLang="zh-CN" dirty="0"/>
              <a:t> </a:t>
            </a:r>
            <a:r>
              <a:rPr lang="de-DE" altLang="zh-CN" dirty="0" err="1"/>
              <a:t>background</a:t>
            </a:r>
            <a:endParaRPr lang="de-DE" altLang="zh-CN" dirty="0"/>
          </a:p>
          <a:p>
            <a:pPr lvl="1"/>
            <a:r>
              <a:rPr lang="de-DE" altLang="zh-CN" dirty="0" err="1"/>
              <a:t>single</a:t>
            </a:r>
            <a:r>
              <a:rPr lang="de-DE" altLang="zh-CN" dirty="0"/>
              <a:t> </a:t>
            </a:r>
            <a:r>
              <a:rPr lang="de-DE" altLang="zh-CN" dirty="0" err="1"/>
              <a:t>image</a:t>
            </a:r>
            <a:r>
              <a:rPr lang="de-DE" altLang="zh-CN" dirty="0"/>
              <a:t> </a:t>
            </a:r>
            <a:r>
              <a:rPr lang="de-DE" altLang="zh-CN" dirty="0" err="1"/>
              <a:t>size</a:t>
            </a:r>
            <a:r>
              <a:rPr lang="de-DE" dirty="0"/>
              <a:t> (3 - 8 MB)</a:t>
            </a:r>
            <a:endParaRPr lang="de-DE" altLang="zh-CN" dirty="0"/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remove</a:t>
            </a:r>
            <a:r>
              <a:rPr lang="de-DE" dirty="0"/>
              <a:t>?</a:t>
            </a:r>
          </a:p>
          <a:p>
            <a:pPr lvl="2"/>
            <a:r>
              <a:rPr lang="de-DE" dirty="0"/>
              <a:t>less calculation</a:t>
            </a:r>
          </a:p>
          <a:p>
            <a:pPr marL="457200" lvl="1" indent="0">
              <a:buNone/>
            </a:pPr>
            <a:endParaRPr lang="de-DE" dirty="0"/>
          </a:p>
          <a:p>
            <a:r>
              <a:rPr lang="de-DE" b="1" dirty="0"/>
              <a:t>Solution</a:t>
            </a:r>
            <a:r>
              <a:rPr lang="de-DE" dirty="0"/>
              <a:t>: </a:t>
            </a:r>
            <a:r>
              <a:rPr lang="de-DE" dirty="0" err="1"/>
              <a:t>borders</a:t>
            </a:r>
            <a:r>
              <a:rPr lang="de-DE" dirty="0"/>
              <a:t> </a:t>
            </a:r>
            <a:r>
              <a:rPr lang="de-DE" dirty="0" err="1"/>
              <a:t>extraction</a:t>
            </a:r>
            <a:r>
              <a:rPr lang="de-DE" dirty="0"/>
              <a:t>!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Extra</a:t>
            </a:r>
            <a:r>
              <a:rPr lang="de-DE" dirty="0"/>
              <a:t>: build the mapping </a:t>
            </a:r>
            <a:r>
              <a:rPr lang="de-DE" dirty="0" smtClean="0"/>
              <a:t>relation </a:t>
            </a:r>
            <a:r>
              <a:rPr lang="de-DE" dirty="0"/>
              <a:t>between image (pixel) and human perception (mm) </a:t>
            </a:r>
          </a:p>
          <a:p>
            <a:pPr marL="457200" lvl="1" indent="0">
              <a:buNone/>
            </a:pPr>
            <a:r>
              <a:rPr lang="de-DE" dirty="0"/>
              <a:t>1.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diameter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mandrel</a:t>
            </a:r>
            <a:r>
              <a:rPr lang="de-DE" dirty="0"/>
              <a:t> (in </a:t>
            </a:r>
            <a:r>
              <a:rPr lang="de-DE" b="1" dirty="0"/>
              <a:t>mm</a:t>
            </a:r>
            <a:r>
              <a:rPr lang="de-DE" dirty="0"/>
              <a:t>)</a:t>
            </a:r>
          </a:p>
          <a:p>
            <a:pPr marL="457200" lvl="1" indent="0">
              <a:buNone/>
            </a:pPr>
            <a:r>
              <a:rPr lang="de-DE" dirty="0"/>
              <a:t>2.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borders</a:t>
            </a:r>
            <a:r>
              <a:rPr lang="de-DE" dirty="0"/>
              <a:t> (in </a:t>
            </a:r>
            <a:r>
              <a:rPr lang="de-DE" b="1" dirty="0" err="1"/>
              <a:t>pixel</a:t>
            </a:r>
            <a:r>
              <a:rPr lang="de-DE" dirty="0"/>
              <a:t>)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B183AF-7380-4C56-A1AE-E248AB353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2FFE7B54-8D29-44D3-8149-76A25B5F484E}"/>
              </a:ext>
            </a:extLst>
          </p:cNvPr>
          <p:cNvCxnSpPr>
            <a:cxnSpLocks/>
          </p:cNvCxnSpPr>
          <p:nvPr/>
        </p:nvCxnSpPr>
        <p:spPr>
          <a:xfrm>
            <a:off x="10820400" y="2811996"/>
            <a:ext cx="0" cy="2952445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7DCF18EB-9872-4E02-8C34-E5A5AA664F15}"/>
              </a:ext>
            </a:extLst>
          </p:cNvPr>
          <p:cNvCxnSpPr>
            <a:cxnSpLocks/>
          </p:cNvCxnSpPr>
          <p:nvPr/>
        </p:nvCxnSpPr>
        <p:spPr>
          <a:xfrm>
            <a:off x="8804536" y="2834411"/>
            <a:ext cx="0" cy="2952445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108551A0-DBDB-41F2-9FB4-996F88EB37CD}"/>
              </a:ext>
            </a:extLst>
          </p:cNvPr>
          <p:cNvSpPr/>
          <p:nvPr/>
        </p:nvSpPr>
        <p:spPr>
          <a:xfrm>
            <a:off x="9472294" y="4070873"/>
            <a:ext cx="1082541" cy="642284"/>
          </a:xfrm>
          <a:custGeom>
            <a:avLst/>
            <a:gdLst>
              <a:gd name="connsiteX0" fmla="*/ 565150 w 1092200"/>
              <a:gd name="connsiteY0" fmla="*/ 0 h 635000"/>
              <a:gd name="connsiteX1" fmla="*/ 0 w 1092200"/>
              <a:gd name="connsiteY1" fmla="*/ 298450 h 635000"/>
              <a:gd name="connsiteX2" fmla="*/ 577850 w 1092200"/>
              <a:gd name="connsiteY2" fmla="*/ 635000 h 635000"/>
              <a:gd name="connsiteX3" fmla="*/ 1092200 w 1092200"/>
              <a:gd name="connsiteY3" fmla="*/ 279400 h 635000"/>
              <a:gd name="connsiteX4" fmla="*/ 565150 w 1092200"/>
              <a:gd name="connsiteY4" fmla="*/ 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2200" h="635000">
                <a:moveTo>
                  <a:pt x="565150" y="0"/>
                </a:moveTo>
                <a:lnTo>
                  <a:pt x="0" y="298450"/>
                </a:lnTo>
                <a:lnTo>
                  <a:pt x="577850" y="635000"/>
                </a:lnTo>
                <a:lnTo>
                  <a:pt x="1092200" y="279400"/>
                </a:lnTo>
                <a:lnTo>
                  <a:pt x="565150" y="0"/>
                </a:lnTo>
                <a:close/>
              </a:path>
            </a:pathLst>
          </a:cu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1A52D59B-BE67-4A32-A548-6E92A3C35522}"/>
              </a:ext>
            </a:extLst>
          </p:cNvPr>
          <p:cNvSpPr txBox="1"/>
          <p:nvPr/>
        </p:nvSpPr>
        <p:spPr>
          <a:xfrm>
            <a:off x="8790118" y="5786856"/>
            <a:ext cx="226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focus on the </a:t>
            </a:r>
            <a:r>
              <a:rPr lang="de-DE" altLang="zh-CN" i="1" dirty="0" smtClean="0"/>
              <a:t>pitch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5331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E870C4-97B0-4F55-96F9-5DEA8C48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52D04-CF50-4EFF-A55A-DF5EFFF67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1 Motivation and Objective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2 Fundamental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Concept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 Evaluation and </a:t>
            </a:r>
            <a:r>
              <a:rPr lang="en-US" dirty="0" err="1"/>
              <a:t>Analyse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5 Conclusion and Outlook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C2F3CE-F082-4BE8-96AD-CA58F63847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3538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46286-CDD8-40D3-9751-A66161AB0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1" y="333376"/>
            <a:ext cx="8894475" cy="561975"/>
          </a:xfrm>
        </p:spPr>
        <p:txBody>
          <a:bodyPr/>
          <a:lstStyle/>
          <a:p>
            <a:r>
              <a:rPr lang="en-US" dirty="0"/>
              <a:t>2 Fundamental: research domain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E43272-51C3-493A-9DBE-A420C4945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6540778" cy="4894262"/>
          </a:xfrm>
        </p:spPr>
        <p:txBody>
          <a:bodyPr/>
          <a:lstStyle/>
          <a:p>
            <a:r>
              <a:rPr lang="de-DE" dirty="0"/>
              <a:t>Why choose LSD (</a:t>
            </a:r>
            <a:r>
              <a:rPr lang="de-DE" b="1" dirty="0"/>
              <a:t>L</a:t>
            </a:r>
            <a:r>
              <a:rPr lang="de-DE" dirty="0"/>
              <a:t>ine </a:t>
            </a:r>
            <a:r>
              <a:rPr lang="de-DE" b="1" dirty="0"/>
              <a:t>S</a:t>
            </a:r>
            <a:r>
              <a:rPr lang="de-DE" dirty="0"/>
              <a:t>egment </a:t>
            </a:r>
            <a:r>
              <a:rPr lang="de-DE" b="1" dirty="0"/>
              <a:t>D</a:t>
            </a:r>
            <a:r>
              <a:rPr lang="de-DE" dirty="0"/>
              <a:t>etection)</a:t>
            </a:r>
            <a:r>
              <a:rPr lang="en-US" dirty="0"/>
              <a:t>?</a:t>
            </a:r>
            <a:endParaRPr lang="de-DE" altLang="zh-CN" dirty="0"/>
          </a:p>
          <a:p>
            <a:pPr lvl="1"/>
            <a:r>
              <a:rPr lang="de-DE" dirty="0" err="1"/>
              <a:t>straightforward</a:t>
            </a:r>
            <a:endParaRPr lang="de-DE" dirty="0"/>
          </a:p>
          <a:p>
            <a:endParaRPr lang="de-DE" dirty="0"/>
          </a:p>
          <a:p>
            <a:r>
              <a:rPr lang="de-DE" dirty="0"/>
              <a:t>P</a:t>
            </a:r>
            <a:r>
              <a:rPr lang="de-DE" altLang="zh-CN" dirty="0"/>
              <a:t>art I: classic </a:t>
            </a:r>
            <a:r>
              <a:rPr lang="de-DE" altLang="zh-CN" dirty="0" err="1"/>
              <a:t>image</a:t>
            </a:r>
            <a:r>
              <a:rPr lang="de-DE" altLang="zh-CN" dirty="0"/>
              <a:t> </a:t>
            </a:r>
            <a:r>
              <a:rPr lang="de-DE" altLang="zh-CN" dirty="0" err="1"/>
              <a:t>processing</a:t>
            </a:r>
            <a:endParaRPr lang="de-DE" altLang="zh-CN" dirty="0"/>
          </a:p>
          <a:p>
            <a:pPr lvl="1"/>
            <a:r>
              <a:rPr lang="de-DE" altLang="zh-CN" dirty="0"/>
              <a:t>4 </a:t>
            </a:r>
            <a:r>
              <a:rPr lang="de-DE" altLang="zh-CN" dirty="0" err="1"/>
              <a:t>approaches</a:t>
            </a: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r>
              <a:rPr lang="de-DE" dirty="0"/>
              <a:t>Part II: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based</a:t>
            </a:r>
            <a:endParaRPr lang="de-DE" dirty="0"/>
          </a:p>
          <a:p>
            <a:pPr lvl="1"/>
            <a:r>
              <a:rPr lang="de-DE" dirty="0"/>
              <a:t>2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4323C6-0EFE-418E-95CC-C82640993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xmlns="" id="{F9A92AC6-62F8-4A48-B166-A762E3C5BE5F}"/>
              </a:ext>
            </a:extLst>
          </p:cNvPr>
          <p:cNvSpPr/>
          <p:nvPr/>
        </p:nvSpPr>
        <p:spPr>
          <a:xfrm>
            <a:off x="9431868" y="1607732"/>
            <a:ext cx="882502" cy="762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xmlns="" id="{69F728CD-415D-4147-B98A-290F1F6CAC82}"/>
              </a:ext>
            </a:extLst>
          </p:cNvPr>
          <p:cNvSpPr/>
          <p:nvPr/>
        </p:nvSpPr>
        <p:spPr>
          <a:xfrm>
            <a:off x="7620000" y="4884332"/>
            <a:ext cx="294167" cy="3048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xmlns="" id="{39F91BCB-232A-4886-B86F-E4902EDBCC86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 rot="10800000" flipH="1">
            <a:off x="7619999" y="1607732"/>
            <a:ext cx="2253119" cy="3429000"/>
          </a:xfrm>
          <a:prstGeom prst="curvedConnector4">
            <a:avLst>
              <a:gd name="adj1" fmla="val -10146"/>
              <a:gd name="adj2" fmla="val 106667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xmlns="" id="{AEA6FCAB-99C7-4D62-B3CA-ED9EF1C63597}"/>
              </a:ext>
            </a:extLst>
          </p:cNvPr>
          <p:cNvCxnSpPr>
            <a:cxnSpLocks/>
            <a:stCxn id="7" idx="4"/>
            <a:endCxn id="6" idx="4"/>
          </p:cNvCxnSpPr>
          <p:nvPr/>
        </p:nvCxnSpPr>
        <p:spPr>
          <a:xfrm rot="5400000" flipH="1" flipV="1">
            <a:off x="7395554" y="2270318"/>
            <a:ext cx="3290343" cy="2547285"/>
          </a:xfrm>
          <a:prstGeom prst="curvedConnector4">
            <a:avLst>
              <a:gd name="adj1" fmla="val -6948"/>
              <a:gd name="adj2" fmla="val 10897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xmlns="" id="{A8081391-01A6-4649-8503-C12A7D98E51A}"/>
              </a:ext>
            </a:extLst>
          </p:cNvPr>
          <p:cNvCxnSpPr>
            <a:cxnSpLocks/>
            <a:stCxn id="7" idx="6"/>
            <a:endCxn id="6" idx="3"/>
          </p:cNvCxnSpPr>
          <p:nvPr/>
        </p:nvCxnSpPr>
        <p:spPr>
          <a:xfrm flipV="1">
            <a:off x="7914167" y="2369730"/>
            <a:ext cx="2231660" cy="2667002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xmlns="" id="{E21B7FB3-A101-414C-A6B8-EE8B7D31DECE}"/>
              </a:ext>
            </a:extLst>
          </p:cNvPr>
          <p:cNvCxnSpPr>
            <a:stCxn id="7" idx="1"/>
            <a:endCxn id="6" idx="1"/>
          </p:cNvCxnSpPr>
          <p:nvPr/>
        </p:nvCxnSpPr>
        <p:spPr>
          <a:xfrm rot="5400000" flipH="1" flipV="1">
            <a:off x="7032384" y="2529485"/>
            <a:ext cx="3030180" cy="1768789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ED6091B6-A5C9-476F-AB6E-DF2F7D22B9B2}"/>
              </a:ext>
            </a:extLst>
          </p:cNvPr>
          <p:cNvCxnSpPr>
            <a:stCxn id="7" idx="7"/>
            <a:endCxn id="6" idx="2"/>
          </p:cNvCxnSpPr>
          <p:nvPr/>
        </p:nvCxnSpPr>
        <p:spPr>
          <a:xfrm flipV="1">
            <a:off x="7871087" y="2369730"/>
            <a:ext cx="1729324" cy="25592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C577F8E-53D4-4506-A78D-ABA6FF356B03}"/>
              </a:ext>
            </a:extLst>
          </p:cNvPr>
          <p:cNvSpPr txBox="1"/>
          <p:nvPr/>
        </p:nvSpPr>
        <p:spPr>
          <a:xfrm>
            <a:off x="9908126" y="1524000"/>
            <a:ext cx="221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b="1" dirty="0">
                <a:solidFill>
                  <a:schemeClr val="accent1">
                    <a:lumMod val="75000"/>
                  </a:schemeClr>
                </a:solidFill>
              </a:rPr>
              <a:t>borders extraction</a:t>
            </a:r>
            <a:endParaRPr lang="de-DE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355EA72-A53C-4CB1-B0BE-B6BBDC04EC10}"/>
              </a:ext>
            </a:extLst>
          </p:cNvPr>
          <p:cNvSpPr txBox="1"/>
          <p:nvPr/>
        </p:nvSpPr>
        <p:spPr>
          <a:xfrm>
            <a:off x="6571179" y="1848280"/>
            <a:ext cx="2113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Segmentation</a:t>
            </a:r>
            <a:endParaRPr lang="de-DE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0FC9606C-B5C0-44C4-A70D-F82DC95FE287}"/>
              </a:ext>
            </a:extLst>
          </p:cNvPr>
          <p:cNvSpPr txBox="1"/>
          <p:nvPr/>
        </p:nvSpPr>
        <p:spPr>
          <a:xfrm>
            <a:off x="8998402" y="5331549"/>
            <a:ext cx="2400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Bounding box based object detection</a:t>
            </a:r>
            <a:endParaRPr lang="de-DE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6E240FD8-A8FD-4A52-B73C-F97A1B8017DA}"/>
              </a:ext>
            </a:extLst>
          </p:cNvPr>
          <p:cNvSpPr txBox="1"/>
          <p:nvPr/>
        </p:nvSpPr>
        <p:spPr>
          <a:xfrm>
            <a:off x="9199037" y="3690531"/>
            <a:ext cx="154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……</a:t>
            </a:r>
            <a:endParaRPr lang="de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E43E39B-E53B-4584-918B-ECD89C970D19}"/>
              </a:ext>
            </a:extLst>
          </p:cNvPr>
          <p:cNvSpPr txBox="1"/>
          <p:nvPr/>
        </p:nvSpPr>
        <p:spPr>
          <a:xfrm>
            <a:off x="7810500" y="2461813"/>
            <a:ext cx="154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……</a:t>
            </a:r>
            <a:endParaRPr lang="de-DE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1E8ABDEB-D879-46BA-A6E2-9E9E936B7427}"/>
              </a:ext>
            </a:extLst>
          </p:cNvPr>
          <p:cNvSpPr txBox="1"/>
          <p:nvPr/>
        </p:nvSpPr>
        <p:spPr>
          <a:xfrm>
            <a:off x="8622892" y="3630148"/>
            <a:ext cx="79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LSD</a:t>
            </a:r>
          </a:p>
        </p:txBody>
      </p:sp>
    </p:spTree>
    <p:extLst>
      <p:ext uri="{BB962C8B-B14F-4D97-AF65-F5344CB8AC3E}">
        <p14:creationId xmlns:p14="http://schemas.microsoft.com/office/powerpoint/2010/main" val="329789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6F18BE-D42F-40F8-971A-D6088603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2.1.1 Classic: </a:t>
            </a:r>
            <a:r>
              <a:rPr lang="de-DE" altLang="zh-CN" dirty="0" err="1"/>
              <a:t>bottom-up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EDB6B8-CD3C-444E-97D6-D317DE6F90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LSD: </a:t>
            </a:r>
            <a:r>
              <a:rPr lang="de-DE" dirty="0" err="1"/>
              <a:t>line</a:t>
            </a:r>
            <a:r>
              <a:rPr lang="de-DE" dirty="0"/>
              <a:t> </a:t>
            </a:r>
            <a:r>
              <a:rPr lang="de-DE" dirty="0" err="1"/>
              <a:t>segment</a:t>
            </a:r>
            <a:r>
              <a:rPr lang="de-DE" dirty="0"/>
              <a:t> </a:t>
            </a:r>
            <a:r>
              <a:rPr lang="de-DE" dirty="0" err="1"/>
              <a:t>detector</a:t>
            </a:r>
            <a:r>
              <a:rPr lang="de-DE" dirty="0"/>
              <a:t> (2010) [4]</a:t>
            </a:r>
          </a:p>
          <a:p>
            <a:pPr lvl="1"/>
            <a:r>
              <a:rPr lang="de-DE" dirty="0"/>
              <a:t>today: still typical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385F4F-3C48-4803-878A-C039A45FF9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EDLines</a:t>
            </a:r>
            <a:r>
              <a:rPr lang="de-DE" dirty="0"/>
              <a:t> (2011) [5]</a:t>
            </a:r>
          </a:p>
          <a:p>
            <a:pPr lvl="1"/>
            <a:r>
              <a:rPr lang="de-DE" dirty="0"/>
              <a:t>10 times faster than LSD</a:t>
            </a:r>
          </a:p>
          <a:p>
            <a:pPr lvl="1"/>
            <a:r>
              <a:rPr lang="de-DE" dirty="0"/>
              <a:t>(b) - (d): gradient map, </a:t>
            </a:r>
            <a:r>
              <a:rPr lang="de-DE" b="1" dirty="0"/>
              <a:t>anchor points</a:t>
            </a:r>
            <a:r>
              <a:rPr lang="de-DE" dirty="0"/>
              <a:t>, edge map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52672-92FF-4F37-80DF-57E707BF1F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" y="3748744"/>
            <a:ext cx="6090689" cy="23622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311" y="6116860"/>
            <a:ext cx="6090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/>
              <a:t>LSD [4]</a:t>
            </a:r>
            <a:endParaRPr lang="zh-CN" altLang="en-US" i="1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997273" y="3949342"/>
            <a:ext cx="304800" cy="44233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1225873" y="3769976"/>
            <a:ext cx="545345" cy="4090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302073" y="3461510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Gradient</a:t>
            </a:r>
            <a:endParaRPr lang="zh-CN" altLang="en-US" b="1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8525" y="2730265"/>
            <a:ext cx="4263384" cy="344193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6096000" y="6128822"/>
            <a:ext cx="548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 err="1"/>
              <a:t>EDLines</a:t>
            </a:r>
            <a:r>
              <a:rPr lang="en-US" altLang="zh-CN" i="1" dirty="0"/>
              <a:t> [5]</a:t>
            </a:r>
            <a:endParaRPr lang="zh-CN" altLang="en-US" i="1" dirty="0"/>
          </a:p>
        </p:txBody>
      </p:sp>
      <p:cxnSp>
        <p:nvCxnSpPr>
          <p:cNvPr id="19" name="Straight Connector 5">
            <a:extLst>
              <a:ext uri="{FF2B5EF4-FFF2-40B4-BE49-F238E27FC236}">
                <a16:creationId xmlns:a16="http://schemas.microsoft.com/office/drawing/2014/main" xmlns="" id="{B4D6E3F3-0FAD-4D70-A853-972502EC0335}"/>
              </a:ext>
            </a:extLst>
          </p:cNvPr>
          <p:cNvCxnSpPr/>
          <p:nvPr/>
        </p:nvCxnSpPr>
        <p:spPr>
          <a:xfrm>
            <a:off x="6096000" y="1198563"/>
            <a:ext cx="0" cy="5037137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09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6F18BE-D42F-40F8-971A-D6088603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2.1.1 Classic: </a:t>
            </a:r>
            <a:r>
              <a:rPr lang="de-DE" altLang="zh-CN" dirty="0" err="1"/>
              <a:t>bottom-up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EDB6B8-CD3C-444E-97D6-D317DE6F90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817" y="1198563"/>
            <a:ext cx="9154583" cy="4894262"/>
          </a:xfrm>
        </p:spPr>
        <p:txBody>
          <a:bodyPr/>
          <a:lstStyle/>
          <a:p>
            <a:r>
              <a:rPr lang="de-DE" dirty="0" err="1"/>
              <a:t>C</a:t>
            </a:r>
            <a:r>
              <a:rPr lang="de-DE" altLang="zh-CN" dirty="0" err="1"/>
              <a:t>annyPF</a:t>
            </a:r>
            <a:r>
              <a:rPr lang="de-DE" dirty="0"/>
              <a:t> (2015) [6]</a:t>
            </a:r>
          </a:p>
          <a:p>
            <a:pPr lvl="1"/>
            <a:r>
              <a:rPr lang="de-DE" dirty="0"/>
              <a:t>based on canny filter: 2 parameters</a:t>
            </a:r>
          </a:p>
          <a:p>
            <a:pPr lvl="1"/>
            <a:r>
              <a:rPr lang="de-DE" altLang="zh-CN" dirty="0"/>
              <a:t>parameter free: </a:t>
            </a:r>
            <a:r>
              <a:rPr lang="en-US" dirty="0"/>
              <a:t>adjust the low and high thresholds </a:t>
            </a:r>
            <a:r>
              <a:rPr lang="en-US" altLang="zh-CN" b="1" dirty="0"/>
              <a:t>self-adaptively</a:t>
            </a:r>
            <a:endParaRPr lang="de-DE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52672-92FF-4F37-80DF-57E707BF1F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/>
              <a:t>Dinggen Dai - Evaluation of Image-Based Approaches Extracting a Mandrel’s Borders Using Machine Vision</a:t>
            </a:r>
            <a:endParaRPr lang="de-DE" altLang="de-DE" dirty="0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xmlns="" id="{5E9A2058-15E2-4A15-8F1E-C25A30FB7F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24" y="3124200"/>
            <a:ext cx="3420140" cy="2286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9">
            <a:extLst>
              <a:ext uri="{FF2B5EF4-FFF2-40B4-BE49-F238E27FC236}">
                <a16:creationId xmlns:a16="http://schemas.microsoft.com/office/drawing/2014/main" xmlns="" id="{9B79DFC2-ACBA-47F4-8F89-FE9618FF1F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930" y="3124200"/>
            <a:ext cx="3420140" cy="2286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xmlns="" id="{63846664-7B96-4922-B203-2B44B6B4DC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136" y="3124200"/>
            <a:ext cx="3420140" cy="2286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12">
            <a:extLst>
              <a:ext uri="{FF2B5EF4-FFF2-40B4-BE49-F238E27FC236}">
                <a16:creationId xmlns:a16="http://schemas.microsoft.com/office/drawing/2014/main" xmlns="" id="{F2EC0695-3FD9-425E-B3A1-4CAB39F57232}"/>
              </a:ext>
            </a:extLst>
          </p:cNvPr>
          <p:cNvSpPr txBox="1"/>
          <p:nvPr/>
        </p:nvSpPr>
        <p:spPr>
          <a:xfrm>
            <a:off x="1557328" y="541020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LSD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xmlns="" id="{4A6A8DEC-8AFB-4BFA-9BFB-E21B62C89709}"/>
              </a:ext>
            </a:extLst>
          </p:cNvPr>
          <p:cNvSpPr txBox="1"/>
          <p:nvPr/>
        </p:nvSpPr>
        <p:spPr>
          <a:xfrm>
            <a:off x="5567650" y="5410200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EDLines</a:t>
            </a:r>
            <a:endParaRPr lang="de-DE" i="1" dirty="0"/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xmlns="" id="{6D183F7F-859F-482C-A774-C4056016DF89}"/>
              </a:ext>
            </a:extLst>
          </p:cNvPr>
          <p:cNvSpPr txBox="1"/>
          <p:nvPr/>
        </p:nvSpPr>
        <p:spPr>
          <a:xfrm>
            <a:off x="9767587" y="5410200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CannyPF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109517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e4da9e6c-faf4-4da3-a6eb-12ed6035d250&quot;,&quot;Name&quot;:&quot;me 2022.06&quot;,&quot;Kind&quot;:&quot;Custom&quot;,&quot;OldGuidesSetting&quot;:{&quot;HeaderHeight&quot;:6.0,&quot;FooterHeight&quot;:4.0,&quot;SideMargin&quot;:5.0,&quot;TopMargin&quot;:6.0,&quot;BottomMargin&quot;:0.0,&quot;IntervalMargin&quot;:5.0}}"/>
</p:tagLst>
</file>

<file path=ppt/theme/theme1.xml><?xml version="1.0" encoding="utf-8"?>
<a:theme xmlns:a="http://schemas.openxmlformats.org/drawingml/2006/main" name="ITIV_0010-DAMA-Vortrag_englisch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TIV_0010-DAMA-Vortrag_englisch_Breitbild.potx" id="{69AE4C87-9324-48F3-A6DD-EC9296F47E79}" vid="{40540B2A-328D-47C3-9BB5-2F665B4696FC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10206C88E23B8478CE1EA3A225D2C48" ma:contentTypeVersion="0" ma:contentTypeDescription="Ein neues Dokument erstellen." ma:contentTypeScope="" ma:versionID="34c288937a7c6faab96e3b1d5018c52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4f5dc90cf06628c3b90945c8266c24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5CBD46-DD35-4362-8898-88F64749B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034D649-582C-48B7-A588-4682D38416F1}">
  <ds:schemaRefs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CE80BAF-07C9-478C-8FB8-61ABB082D7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ITIV_0010-DAMA-Vortrag_englisch_Breitbild</Template>
  <TotalTime>3372</TotalTime>
  <Words>2348</Words>
  <Application>Microsoft Office PowerPoint</Application>
  <PresentationFormat>宽屏</PresentationFormat>
  <Paragraphs>397</Paragraphs>
  <Slides>39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3" baseType="lpstr">
      <vt:lpstr>宋体</vt:lpstr>
      <vt:lpstr>Arial</vt:lpstr>
      <vt:lpstr>Cambria Math</vt:lpstr>
      <vt:lpstr>ITIV_0010-DAMA-Vortrag_englisch</vt:lpstr>
      <vt:lpstr>Master Thesis</vt:lpstr>
      <vt:lpstr>Structure</vt:lpstr>
      <vt:lpstr>1.1 Motivation: background</vt:lpstr>
      <vt:lpstr>1.1 Motivation: background (Stent4Tomorrow) 这张应该去掉</vt:lpstr>
      <vt:lpstr>1.2 Objective: borders extraction</vt:lpstr>
      <vt:lpstr>Structure</vt:lpstr>
      <vt:lpstr>2 Fundamental: research domain</vt:lpstr>
      <vt:lpstr>2.1.1 Classic: bottom-up</vt:lpstr>
      <vt:lpstr>2.1.1 Classic: bottom-up</vt:lpstr>
      <vt:lpstr>2.1.2 Classic: top-down</vt:lpstr>
      <vt:lpstr>2.2 Deep learning</vt:lpstr>
      <vt:lpstr>2.3 Input: Dataset</vt:lpstr>
      <vt:lpstr>2.4 Output: two border lines</vt:lpstr>
      <vt:lpstr>Summary of fundamental</vt:lpstr>
      <vt:lpstr>Structure</vt:lpstr>
      <vt:lpstr>3.1 Concept: classic approaches</vt:lpstr>
      <vt:lpstr>3.1 Concept: classic approaches</vt:lpstr>
      <vt:lpstr>3.1 Concept: classic approaches</vt:lpstr>
      <vt:lpstr>3.1 Concept: classic approaches </vt:lpstr>
      <vt:lpstr>3.2 Concept: deep learning approaches </vt:lpstr>
      <vt:lpstr>Structure</vt:lpstr>
      <vt:lpstr>4.1 Metric: mean execution time</vt:lpstr>
      <vt:lpstr>4.2 Metric: mean RSE (root square error) </vt:lpstr>
      <vt:lpstr>4.2 Metric: mean RSE (classic)</vt:lpstr>
      <vt:lpstr>4.2 Metric: mean RSE (deep learning)</vt:lpstr>
      <vt:lpstr>4.2 Metric: mean RSE (deep learning)</vt:lpstr>
      <vt:lpstr>4.3 Metrics: summary </vt:lpstr>
      <vt:lpstr>4.4 Extra: position error of the mandrel from pixel to mm</vt:lpstr>
      <vt:lpstr>Structure</vt:lpstr>
      <vt:lpstr>5 Conclusion and outlook</vt:lpstr>
      <vt:lpstr>Thank you for your attention!</vt:lpstr>
      <vt:lpstr>Appendix - Reference</vt:lpstr>
      <vt:lpstr>Appendix - Reference</vt:lpstr>
      <vt:lpstr>Appendix - Reference</vt:lpstr>
      <vt:lpstr>Appendix - Reference</vt:lpstr>
      <vt:lpstr>CannyPF</vt:lpstr>
      <vt:lpstr>MCMLSD [7]</vt:lpstr>
      <vt:lpstr>HT-LCNN</vt:lpstr>
      <vt:lpstr>Hardware and Software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Thesis</dc:title>
  <dc:creator>Dai, Dinggen</dc:creator>
  <cp:lastModifiedBy>Dinggen DAI</cp:lastModifiedBy>
  <cp:revision>575</cp:revision>
  <dcterms:created xsi:type="dcterms:W3CDTF">2022-10-27T19:25:58Z</dcterms:created>
  <dcterms:modified xsi:type="dcterms:W3CDTF">2022-11-05T12:24:04Z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0x010100210206C88E23B8478CE1EA3A225D2C48</vt:lpwstr>
  </property>
</Properties>
</file>

<file path=docProps/thumbnail.jpeg>
</file>